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8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9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0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1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2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3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4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5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6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7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8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theme/theme19.xml" ContentType="application/vnd.openxmlformats-officedocument.theme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0.xml" ContentType="application/vnd.openxmlformats-officedocument.theme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theme/theme21.xml" ContentType="application/vnd.openxmlformats-officedocument.theme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theme/theme22.xml" ContentType="application/vnd.openxmlformats-officedocument.theme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23.xml" ContentType="application/vnd.openxmlformats-officedocument.theme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theme/theme24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theme/theme25.xml" ContentType="application/vnd.openxmlformats-officedocument.theme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theme/theme26.xml" ContentType="application/vnd.openxmlformats-officedocument.theme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theme/theme27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theme/theme28.xml" ContentType="application/vnd.openxmlformats-officedocument.theme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812" r:id="rId3"/>
    <p:sldMasterId id="2147483824" r:id="rId4"/>
    <p:sldMasterId id="2147483848" r:id="rId5"/>
    <p:sldMasterId id="2147483872" r:id="rId6"/>
    <p:sldMasterId id="2147483909" r:id="rId7"/>
    <p:sldMasterId id="2147483936" r:id="rId8"/>
    <p:sldMasterId id="2147484087" r:id="rId9"/>
    <p:sldMasterId id="2147484099" r:id="rId10"/>
    <p:sldMasterId id="2147484281" r:id="rId11"/>
    <p:sldMasterId id="2147484522" r:id="rId12"/>
    <p:sldMasterId id="2147484571" r:id="rId13"/>
    <p:sldMasterId id="2147484777" r:id="rId14"/>
    <p:sldMasterId id="2147484837" r:id="rId15"/>
    <p:sldMasterId id="2147484849" r:id="rId16"/>
    <p:sldMasterId id="2147484861" r:id="rId17"/>
    <p:sldMasterId id="2147484873" r:id="rId18"/>
    <p:sldMasterId id="2147484969" r:id="rId19"/>
    <p:sldMasterId id="2147485410" r:id="rId20"/>
    <p:sldMasterId id="2147485520" r:id="rId21"/>
    <p:sldMasterId id="2147485532" r:id="rId22"/>
    <p:sldMasterId id="2147485665" r:id="rId23"/>
    <p:sldMasterId id="2147485714" r:id="rId24"/>
    <p:sldMasterId id="2147486472" r:id="rId25"/>
    <p:sldMasterId id="2147486594" r:id="rId26"/>
    <p:sldMasterId id="2147487120" r:id="rId27"/>
    <p:sldMasterId id="2147487194" r:id="rId28"/>
    <p:sldMasterId id="2147487206" r:id="rId29"/>
  </p:sldMasterIdLst>
  <p:notesMasterIdLst>
    <p:notesMasterId r:id="rId98"/>
  </p:notesMasterIdLst>
  <p:handoutMasterIdLst>
    <p:handoutMasterId r:id="rId99"/>
  </p:handoutMasterIdLst>
  <p:sldIdLst>
    <p:sldId id="722" r:id="rId30"/>
    <p:sldId id="6554" r:id="rId31"/>
    <p:sldId id="441" r:id="rId32"/>
    <p:sldId id="3172" r:id="rId33"/>
    <p:sldId id="3173" r:id="rId34"/>
    <p:sldId id="282" r:id="rId35"/>
    <p:sldId id="6581" r:id="rId36"/>
    <p:sldId id="3183" r:id="rId37"/>
    <p:sldId id="418" r:id="rId38"/>
    <p:sldId id="6604" r:id="rId39"/>
    <p:sldId id="6622" r:id="rId40"/>
    <p:sldId id="6123" r:id="rId41"/>
    <p:sldId id="6630" r:id="rId42"/>
    <p:sldId id="6637" r:id="rId43"/>
    <p:sldId id="492" r:id="rId44"/>
    <p:sldId id="6673" r:id="rId45"/>
    <p:sldId id="6672" r:id="rId46"/>
    <p:sldId id="6602" r:id="rId47"/>
    <p:sldId id="260" r:id="rId48"/>
    <p:sldId id="6665" r:id="rId49"/>
    <p:sldId id="304" r:id="rId50"/>
    <p:sldId id="290" r:id="rId51"/>
    <p:sldId id="537" r:id="rId52"/>
    <p:sldId id="305" r:id="rId53"/>
    <p:sldId id="6666" r:id="rId54"/>
    <p:sldId id="6674" r:id="rId55"/>
    <p:sldId id="6676" r:id="rId56"/>
    <p:sldId id="6677" r:id="rId57"/>
    <p:sldId id="6678" r:id="rId58"/>
    <p:sldId id="6679" r:id="rId59"/>
    <p:sldId id="307" r:id="rId60"/>
    <p:sldId id="6675" r:id="rId61"/>
    <p:sldId id="309" r:id="rId62"/>
    <p:sldId id="265" r:id="rId63"/>
    <p:sldId id="266" r:id="rId64"/>
    <p:sldId id="267" r:id="rId65"/>
    <p:sldId id="268" r:id="rId66"/>
    <p:sldId id="3251" r:id="rId67"/>
    <p:sldId id="3252" r:id="rId68"/>
    <p:sldId id="269" r:id="rId69"/>
    <p:sldId id="6667" r:id="rId70"/>
    <p:sldId id="271" r:id="rId71"/>
    <p:sldId id="6668" r:id="rId72"/>
    <p:sldId id="6680" r:id="rId73"/>
    <p:sldId id="273" r:id="rId74"/>
    <p:sldId id="274" r:id="rId75"/>
    <p:sldId id="277" r:id="rId76"/>
    <p:sldId id="278" r:id="rId77"/>
    <p:sldId id="279" r:id="rId78"/>
    <p:sldId id="280" r:id="rId79"/>
    <p:sldId id="281" r:id="rId80"/>
    <p:sldId id="6681" r:id="rId81"/>
    <p:sldId id="6685" r:id="rId82"/>
    <p:sldId id="6669" r:id="rId83"/>
    <p:sldId id="404" r:id="rId84"/>
    <p:sldId id="358" r:id="rId85"/>
    <p:sldId id="6682" r:id="rId86"/>
    <p:sldId id="6683" r:id="rId87"/>
    <p:sldId id="256" r:id="rId88"/>
    <p:sldId id="257" r:id="rId89"/>
    <p:sldId id="6662" r:id="rId90"/>
    <p:sldId id="6686" r:id="rId91"/>
    <p:sldId id="6687" r:id="rId92"/>
    <p:sldId id="6688" r:id="rId93"/>
    <p:sldId id="6689" r:id="rId94"/>
    <p:sldId id="6546" r:id="rId95"/>
    <p:sldId id="6691" r:id="rId96"/>
    <p:sldId id="6690" r:id="rId9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300"/>
    <a:srgbClr val="CC9900"/>
    <a:srgbClr val="00B050"/>
    <a:srgbClr val="9DC3E6"/>
    <a:srgbClr val="00B0F0"/>
    <a:srgbClr val="7A81FF"/>
    <a:srgbClr val="FFFFFF"/>
    <a:srgbClr val="002060"/>
    <a:srgbClr val="FFD1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909" autoAdjust="0"/>
    <p:restoredTop sz="89348" autoAdjust="0"/>
  </p:normalViewPr>
  <p:slideViewPr>
    <p:cSldViewPr>
      <p:cViewPr varScale="1">
        <p:scale>
          <a:sx n="116" d="100"/>
          <a:sy n="116" d="100"/>
        </p:scale>
        <p:origin x="172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84" Type="http://schemas.openxmlformats.org/officeDocument/2006/relationships/slide" Target="slides/slide55.xml"/><Relationship Id="rId89" Type="http://schemas.openxmlformats.org/officeDocument/2006/relationships/slide" Target="slides/slide60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10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1.xml"/><Relationship Id="rId95" Type="http://schemas.openxmlformats.org/officeDocument/2006/relationships/slide" Target="slides/slide66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80" Type="http://schemas.openxmlformats.org/officeDocument/2006/relationships/slide" Target="slides/slide51.xml"/><Relationship Id="rId85" Type="http://schemas.openxmlformats.org/officeDocument/2006/relationships/slide" Target="slides/slide56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59" Type="http://schemas.openxmlformats.org/officeDocument/2006/relationships/slide" Target="slides/slide30.xml"/><Relationship Id="rId67" Type="http://schemas.openxmlformats.org/officeDocument/2006/relationships/slide" Target="slides/slide38.xml"/><Relationship Id="rId103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slide" Target="slides/slide33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83" Type="http://schemas.openxmlformats.org/officeDocument/2006/relationships/slide" Target="slides/slide54.xml"/><Relationship Id="rId88" Type="http://schemas.openxmlformats.org/officeDocument/2006/relationships/slide" Target="slides/slide59.xml"/><Relationship Id="rId91" Type="http://schemas.openxmlformats.org/officeDocument/2006/relationships/slide" Target="slides/slide62.xml"/><Relationship Id="rId96" Type="http://schemas.openxmlformats.org/officeDocument/2006/relationships/slide" Target="slides/slide6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slide" Target="slides/slide57.xml"/><Relationship Id="rId94" Type="http://schemas.openxmlformats.org/officeDocument/2006/relationships/slide" Target="slides/slide65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0.xml"/><Relationship Id="rId34" Type="http://schemas.openxmlformats.org/officeDocument/2006/relationships/slide" Target="slides/slide5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76" Type="http://schemas.openxmlformats.org/officeDocument/2006/relationships/slide" Target="slides/slide47.xml"/><Relationship Id="rId97" Type="http://schemas.openxmlformats.org/officeDocument/2006/relationships/slide" Target="slides/slide6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2.xml"/><Relationship Id="rId92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66" Type="http://schemas.openxmlformats.org/officeDocument/2006/relationships/slide" Target="slides/slide37.xml"/><Relationship Id="rId87" Type="http://schemas.openxmlformats.org/officeDocument/2006/relationships/slide" Target="slides/slide58.xml"/><Relationship Id="rId61" Type="http://schemas.openxmlformats.org/officeDocument/2006/relationships/slide" Target="slides/slide32.xml"/><Relationship Id="rId82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56" Type="http://schemas.openxmlformats.org/officeDocument/2006/relationships/slide" Target="slides/slide27.xml"/><Relationship Id="rId77" Type="http://schemas.openxmlformats.org/officeDocument/2006/relationships/slide" Target="slides/slide48.xml"/><Relationship Id="rId100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93" Type="http://schemas.openxmlformats.org/officeDocument/2006/relationships/slide" Target="slides/slide64.xml"/><Relationship Id="rId9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12/16/22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12/16/22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22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90891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Palatino"/>
                <a:ea typeface="MS PGothic" panose="020B0600070205080204" pitchFamily="34" charset="-128"/>
              </a:defRPr>
            </a:lvl9pPr>
          </a:lstStyle>
          <a:p>
            <a:fld id="{F0EF1EA2-3A24-442D-A77E-DE87947F6CC1}" type="slidenum">
              <a:rPr lang="en-US" altLang="en-US" sz="1200" smtClean="0">
                <a:latin typeface="Times New Roman" panose="02020603050405020304" pitchFamily="18" charset="0"/>
              </a:rPr>
              <a:pPr/>
              <a:t>24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2812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DD70838A-761B-48C7-AEEC-54A2AEAC0D63}" type="slidenum">
              <a:rPr lang="zh-CN" altLang="en-US"/>
              <a:pPr/>
              <a:t>34</a:t>
            </a:fld>
            <a:endParaRPr lang="en-US" altLang="zh-CN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5129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2B7B27D5-976B-4F0E-8D96-E9A1E05C53D0}" type="slidenum">
              <a:rPr lang="zh-CN" altLang="en-US"/>
              <a:pPr/>
              <a:t>35</a:t>
            </a:fld>
            <a:endParaRPr lang="en-US" altLang="zh-CN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31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42BDC47E-B122-4F4F-BE88-3BC27250C6CD}" type="slidenum">
              <a:rPr lang="zh-CN" altLang="en-US"/>
              <a:pPr/>
              <a:t>36</a:t>
            </a:fld>
            <a:endParaRPr lang="en-US" altLang="zh-CN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685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82588C35-9D2C-40C6-9CA2-440D906211AD}" type="slidenum">
              <a:rPr lang="zh-CN" altLang="en-US"/>
              <a:pPr/>
              <a:t>37</a:t>
            </a:fld>
            <a:endParaRPr lang="en-US" altLang="zh-CN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756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007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7818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80559745-BA55-4B32-A9B0-B94DD8D5AA45}" type="slidenum">
              <a:rPr lang="zh-CN" altLang="en-US"/>
              <a:pPr/>
              <a:t>41</a:t>
            </a:fld>
            <a:endParaRPr lang="en-US" altLang="zh-CN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4590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2C43F6D2-F61D-4221-86BE-9F10FEDE8953}" type="slidenum">
              <a:rPr lang="zh-CN" altLang="en-US"/>
              <a:pPr/>
              <a:t>42</a:t>
            </a:fld>
            <a:endParaRPr lang="en-US" altLang="zh-CN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2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C582552D-809F-4B51-99E0-A93E9BACA60D}" type="slidenum">
              <a:rPr lang="zh-CN" altLang="en-US"/>
              <a:pPr/>
              <a:t>43</a:t>
            </a:fld>
            <a:endParaRPr lang="en-US" altLang="zh-CN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5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9232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E8CFE5AD-E7B6-4908-BD81-08D9E9949F72}" type="slidenum">
              <a:rPr lang="zh-CN" altLang="en-US"/>
              <a:pPr/>
              <a:t>45</a:t>
            </a:fld>
            <a:endParaRPr lang="en-US" altLang="zh-CN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9355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863784D9-CFC2-4884-92E7-7686B1ED547A}" type="slidenum">
              <a:rPr lang="zh-CN" altLang="en-US"/>
              <a:pPr/>
              <a:t>46</a:t>
            </a:fld>
            <a:endParaRPr lang="en-US" altLang="zh-CN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592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CCE044CD-3849-4B9F-95BF-24BC9190022F}" type="slidenum">
              <a:rPr lang="zh-CN" altLang="en-US"/>
              <a:pPr/>
              <a:t>47</a:t>
            </a:fld>
            <a:endParaRPr lang="en-US" altLang="zh-CN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4052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2A7EC6C5-23D8-4E31-81ED-7202881BEBB2}" type="slidenum">
              <a:rPr lang="zh-CN" altLang="en-US"/>
              <a:pPr/>
              <a:t>48</a:t>
            </a:fld>
            <a:endParaRPr lang="en-US" altLang="zh-CN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841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1894A267-1A5E-4A6C-AB96-674C4883477E}" type="slidenum">
              <a:rPr lang="zh-CN" altLang="en-US"/>
              <a:pPr/>
              <a:t>49</a:t>
            </a:fld>
            <a:endParaRPr lang="en-US" altLang="zh-CN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664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D21250A2-E077-4BDB-979F-C354D88624A9}" type="slidenum">
              <a:rPr lang="zh-CN" altLang="en-US"/>
              <a:pPr/>
              <a:t>50</a:t>
            </a:fld>
            <a:endParaRPr lang="en-US" altLang="zh-CN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539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5BCF84CE-0316-4FCB-8FDD-91DA27D01518}" type="slidenum">
              <a:rPr lang="zh-CN" altLang="en-US"/>
              <a:pPr/>
              <a:t>51</a:t>
            </a:fld>
            <a:endParaRPr lang="en-US" altLang="zh-CN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79942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1894A267-1A5E-4A6C-AB96-674C4883477E}" type="slidenum">
              <a:rPr lang="zh-CN" altLang="en-US"/>
              <a:pPr/>
              <a:t>52</a:t>
            </a:fld>
            <a:endParaRPr lang="en-US" altLang="zh-CN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571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796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4522782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54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336658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55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856181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56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174058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57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2651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58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948847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6e11646bcb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6e11646bcb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6e11646bcb_0_2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6e11646bcb_0_2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9411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429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230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63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778398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64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2557480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t>65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5803813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043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7615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68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3365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05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625C-04B1-491E-B00F-224B143061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56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56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9754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1pPr>
            <a:lvl2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2pPr>
            <a:lvl3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3pPr>
            <a:lvl4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4pPr>
            <a:lvl5pPr defTabSz="441475"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5pPr>
            <a:lvl6pPr marL="2378560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6pPr>
            <a:lvl7pPr marL="2811026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7pPr>
            <a:lvl8pPr marL="3243491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8pPr>
            <a:lvl9pPr marL="3675957" indent="-216233" defTabSz="441475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97967" algn="l"/>
                <a:tab pos="1795933" algn="l"/>
                <a:tab pos="2693900" algn="l"/>
                <a:tab pos="3591866" algn="l"/>
                <a:tab pos="4489833" algn="l"/>
                <a:tab pos="5387799" algn="l"/>
                <a:tab pos="6285766" algn="l"/>
                <a:tab pos="7183732" algn="l"/>
                <a:tab pos="8081699" algn="l"/>
                <a:tab pos="8979665" algn="l"/>
                <a:tab pos="9877632" algn="l"/>
              </a:tabLst>
              <a:defRPr sz="11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fld id="{3D91C876-DFD5-4BEF-884A-860E3E838EBB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22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4782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838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073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88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0671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0106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11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918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30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363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6625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525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005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450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4617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39531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1025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52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997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9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304213" cy="11414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8304213" cy="2208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884613"/>
            <a:ext cx="8304213" cy="220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863A47-559B-4C4D-83ED-BC1CC8888D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3659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751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3940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899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5351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8511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3932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8746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3473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7461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1291546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4448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86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1527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097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857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56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2387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779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0810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52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758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135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047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211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02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7123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169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3753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6438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0202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7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496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42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0048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51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1379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0670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8474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7416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416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6492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885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78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9584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60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8711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2151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1877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1674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382393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071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3656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9762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461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0796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6699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953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271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21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5188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341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2361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74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1434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708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78914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8962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6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5995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48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6624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74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485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47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310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9055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745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D642-5717-9C43-BCF7-E4F88A58C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259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4AC23-9DE4-C746-BC02-D3085298A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544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65027-C458-0F45-A175-76C38D629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6271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2552-3716-B24B-9F3D-FF7B024E8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3355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230-971F-2E41-8CFA-14A60A5B2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2064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AA0-2A78-7C4C-AC1D-0745BDD6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54556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15DC-7DB6-2E4F-8E40-D436CE927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0992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972F1-201A-1341-A138-68D516974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0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302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A4686-03CC-5744-B2F1-C7CFBAB9D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4714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323-C27F-274D-98DD-E8A584096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4628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8D1A2-8B05-D448-BEED-1DCCC5669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45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FA06-CF86-2545-AF2A-570D639DE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3002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6173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7734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416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17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2525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28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7853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6304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357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01788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4887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33164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9387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6006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3486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20778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24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8956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743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3962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02086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0111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3591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812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93878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8523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3693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0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819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33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2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774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902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036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59023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83518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64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10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5912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21076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7539033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59576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77432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65466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5563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291441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862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987500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8769312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75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99281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24249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5628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23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538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1111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65468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52016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3053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2141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8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94594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0633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 anchor="ctr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6945081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723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8504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29036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85753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871302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56019865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9520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63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330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7984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72035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66681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9462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69968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1598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2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5983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2509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E240D94-E5C6-2B45-92EB-F7FCCB9B6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2615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9205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7B2952-2F74-D544-92BC-FBFBE9A34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734131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F9F7682-838C-D145-8DB5-B49C18A1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15368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E01938C-1825-4C47-ADAA-667501E8BB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2571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2E44CBD-17AA-1C44-8BA0-F0313DF1E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638184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14E6E70-902E-8E4C-B56A-EB171DB5C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59553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920B83-E5C7-4748-945F-F9585594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4433047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84C42A7-D582-E24E-B2AD-361121256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594660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5B44AF-607F-D14C-BF32-685CA37DF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80189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CDFAA6-D8FF-694C-834A-ACCCD852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07646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923AAA-1C55-7E45-B953-D9BFED328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7915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0221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668BF9C-93BB-B548-912F-BE2A1331A6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9195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60F4C6C-A4AD-634C-B2AA-5823E85646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879077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E9D27D4-CF21-B743-868C-38D13B2F4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53838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8F35F6C-2FE9-E643-BA9E-744EBFA97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10873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36820D8-511C-334B-9255-32401B223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51274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42E3693-D302-D64D-8335-04DBBDCAC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476566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C3B91E-9495-5D4C-A473-89DD744F3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49049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317DB17-6DD3-1D47-9DC7-29C718BD8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464203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8B564A7-2749-BD47-ACBB-5E9A7893C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32840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3FA10DE-9244-444C-BB66-013E28A2D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697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32104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E2563C0-B5B3-BE4C-AFD7-D5025596D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607558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6147B-D8F4-B34F-ACFC-F4150A9F5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821746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B4B655F-9513-DB41-847A-CB5F5ABCD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416239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F70262A-25C7-1D4F-BA49-9AAD51FA1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502549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AFF24C-C776-6444-B9B7-94F550F93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74486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D46D27-56D0-344A-BE31-89C869EBE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90518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925BFE8-1EE5-7749-87C6-59D761839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012137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9151F3C-38B5-C447-BBE5-70E1ABFC6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859395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07B9740-5855-2A42-B252-D99EB4C57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1698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C5EF0D-3683-CA41-828D-672F2E395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159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2686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11A51B-8B96-BD4C-95B5-FCA03A36A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325371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9F2BAA-D8FE-2C4D-A9A5-9491AFC1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914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718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8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76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10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9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616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83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5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346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835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337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03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85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877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5999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69925" indent="-325438">
              <a:buFont typeface="Wingdings" charset="2"/>
              <a:buChar char="q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88421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75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9415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695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528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088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53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787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343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39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ck&amp;w.png"/>
          <p:cNvPicPr>
            <a:picLocks noChangeAspect="1"/>
          </p:cNvPicPr>
          <p:nvPr userDrawn="1"/>
        </p:nvPicPr>
        <p:blipFill>
          <a:blip r:embed="rId2"/>
          <a:srcRect t="-3067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94" y="469200"/>
            <a:ext cx="7772400" cy="1308232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94" y="1941516"/>
            <a:ext cx="5009103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1" y="5967630"/>
            <a:ext cx="9144001" cy="89037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" name="Picture 8" descr="ecelogorb.psd"/>
          <p:cNvPicPr>
            <a:picLocks noChangeAspect="1"/>
          </p:cNvPicPr>
          <p:nvPr userDrawn="1"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252528" y="6080245"/>
            <a:ext cx="3275179" cy="655036"/>
          </a:xfrm>
          <a:prstGeom prst="rect">
            <a:avLst/>
          </a:prstGeom>
          <a:effectLst/>
        </p:spPr>
      </p:pic>
      <p:pic>
        <p:nvPicPr>
          <p:cNvPr id="10" name="Picture 9" descr="CMU_logo_horiz_black.eps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8519" y="6259200"/>
            <a:ext cx="3895838" cy="3544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28590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4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9500"/>
            <a:ext cx="8229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99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74858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648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421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0214"/>
            <a:ext cx="4040188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0214"/>
            <a:ext cx="4041775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649788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829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8135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879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2906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11611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1A1A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348755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4518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37557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2357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08204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16288" y="107042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6288" y="518522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1" y="1070426"/>
            <a:ext cx="2859088" cy="491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6408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84071" y="145143"/>
            <a:ext cx="5959929" cy="77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35429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078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2675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739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358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56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7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9054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1319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37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9447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37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0064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01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415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4586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373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7740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921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38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669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062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36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810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893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8663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5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0490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3421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37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93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1.xml"/><Relationship Id="rId3" Type="http://schemas.openxmlformats.org/officeDocument/2006/relationships/slideLayout" Target="../slideLayouts/slideLayout206.xml"/><Relationship Id="rId7" Type="http://schemas.openxmlformats.org/officeDocument/2006/relationships/slideLayout" Target="../slideLayouts/slideLayout210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5.xml"/><Relationship Id="rId1" Type="http://schemas.openxmlformats.org/officeDocument/2006/relationships/slideLayout" Target="../slideLayouts/slideLayout204.xml"/><Relationship Id="rId6" Type="http://schemas.openxmlformats.org/officeDocument/2006/relationships/slideLayout" Target="../slideLayouts/slideLayout209.xml"/><Relationship Id="rId11" Type="http://schemas.openxmlformats.org/officeDocument/2006/relationships/slideLayout" Target="../slideLayouts/slideLayout214.xml"/><Relationship Id="rId5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213.xml"/><Relationship Id="rId4" Type="http://schemas.openxmlformats.org/officeDocument/2006/relationships/slideLayout" Target="../slideLayouts/slideLayout207.xml"/><Relationship Id="rId9" Type="http://schemas.openxmlformats.org/officeDocument/2006/relationships/slideLayout" Target="../slideLayouts/slideLayout212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21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6.xml"/><Relationship Id="rId1" Type="http://schemas.openxmlformats.org/officeDocument/2006/relationships/slideLayout" Target="../slideLayouts/slideLayout215.xml"/><Relationship Id="rId6" Type="http://schemas.openxmlformats.org/officeDocument/2006/relationships/slideLayout" Target="../slideLayouts/slideLayout220.xml"/><Relationship Id="rId11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219.xml"/><Relationship Id="rId10" Type="http://schemas.openxmlformats.org/officeDocument/2006/relationships/slideLayout" Target="../slideLayouts/slideLayout224.xml"/><Relationship Id="rId4" Type="http://schemas.openxmlformats.org/officeDocument/2006/relationships/slideLayout" Target="../slideLayouts/slideLayout218.xml"/><Relationship Id="rId9" Type="http://schemas.openxmlformats.org/officeDocument/2006/relationships/slideLayout" Target="../slideLayouts/slideLayout223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3.xml"/><Relationship Id="rId3" Type="http://schemas.openxmlformats.org/officeDocument/2006/relationships/slideLayout" Target="../slideLayouts/slideLayout228.xml"/><Relationship Id="rId7" Type="http://schemas.openxmlformats.org/officeDocument/2006/relationships/slideLayout" Target="../slideLayouts/slideLayout232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7.xml"/><Relationship Id="rId1" Type="http://schemas.openxmlformats.org/officeDocument/2006/relationships/slideLayout" Target="../slideLayouts/slideLayout226.xml"/><Relationship Id="rId6" Type="http://schemas.openxmlformats.org/officeDocument/2006/relationships/slideLayout" Target="../slideLayouts/slideLayout231.xml"/><Relationship Id="rId11" Type="http://schemas.openxmlformats.org/officeDocument/2006/relationships/slideLayout" Target="../slideLayouts/slideLayout236.xml"/><Relationship Id="rId5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35.xml"/><Relationship Id="rId4" Type="http://schemas.openxmlformats.org/officeDocument/2006/relationships/slideLayout" Target="../slideLayouts/slideLayout229.xml"/><Relationship Id="rId9" Type="http://schemas.openxmlformats.org/officeDocument/2006/relationships/slideLayout" Target="../slideLayouts/slideLayout234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4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9.xml"/><Relationship Id="rId7" Type="http://schemas.openxmlformats.org/officeDocument/2006/relationships/slideLayout" Target="../slideLayouts/slideLayout243.xml"/><Relationship Id="rId12" Type="http://schemas.openxmlformats.org/officeDocument/2006/relationships/slideLayout" Target="../slideLayouts/slideLayout248.xml"/><Relationship Id="rId2" Type="http://schemas.openxmlformats.org/officeDocument/2006/relationships/slideLayout" Target="../slideLayouts/slideLayout238.xml"/><Relationship Id="rId1" Type="http://schemas.openxmlformats.org/officeDocument/2006/relationships/slideLayout" Target="../slideLayouts/slideLayout237.xml"/><Relationship Id="rId6" Type="http://schemas.openxmlformats.org/officeDocument/2006/relationships/slideLayout" Target="../slideLayouts/slideLayout242.xml"/><Relationship Id="rId11" Type="http://schemas.openxmlformats.org/officeDocument/2006/relationships/slideLayout" Target="../slideLayouts/slideLayout247.xml"/><Relationship Id="rId5" Type="http://schemas.openxmlformats.org/officeDocument/2006/relationships/slideLayout" Target="../slideLayouts/slideLayout241.xml"/><Relationship Id="rId10" Type="http://schemas.openxmlformats.org/officeDocument/2006/relationships/slideLayout" Target="../slideLayouts/slideLayout246.xml"/><Relationship Id="rId4" Type="http://schemas.openxmlformats.org/officeDocument/2006/relationships/slideLayout" Target="../slideLayouts/slideLayout240.xml"/><Relationship Id="rId9" Type="http://schemas.openxmlformats.org/officeDocument/2006/relationships/slideLayout" Target="../slideLayouts/slideLayout245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6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51.xml"/><Relationship Id="rId7" Type="http://schemas.openxmlformats.org/officeDocument/2006/relationships/slideLayout" Target="../slideLayouts/slideLayout255.xml"/><Relationship Id="rId12" Type="http://schemas.openxmlformats.org/officeDocument/2006/relationships/slideLayout" Target="../slideLayouts/slideLayout260.xml"/><Relationship Id="rId2" Type="http://schemas.openxmlformats.org/officeDocument/2006/relationships/slideLayout" Target="../slideLayouts/slideLayout250.xml"/><Relationship Id="rId1" Type="http://schemas.openxmlformats.org/officeDocument/2006/relationships/slideLayout" Target="../slideLayouts/slideLayout249.xml"/><Relationship Id="rId6" Type="http://schemas.openxmlformats.org/officeDocument/2006/relationships/slideLayout" Target="../slideLayouts/slideLayout254.xml"/><Relationship Id="rId11" Type="http://schemas.openxmlformats.org/officeDocument/2006/relationships/slideLayout" Target="../slideLayouts/slideLayout259.xml"/><Relationship Id="rId5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58.xml"/><Relationship Id="rId4" Type="http://schemas.openxmlformats.org/officeDocument/2006/relationships/slideLayout" Target="../slideLayouts/slideLayout252.xml"/><Relationship Id="rId9" Type="http://schemas.openxmlformats.org/officeDocument/2006/relationships/slideLayout" Target="../slideLayouts/slideLayout257.xml"/><Relationship Id="rId14" Type="http://schemas.openxmlformats.org/officeDocument/2006/relationships/image" Target="../media/image1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63.xml"/><Relationship Id="rId7" Type="http://schemas.openxmlformats.org/officeDocument/2006/relationships/slideLayout" Target="../slideLayouts/slideLayout267.xml"/><Relationship Id="rId2" Type="http://schemas.openxmlformats.org/officeDocument/2006/relationships/slideLayout" Target="../slideLayouts/slideLayout262.xml"/><Relationship Id="rId1" Type="http://schemas.openxmlformats.org/officeDocument/2006/relationships/slideLayout" Target="../slideLayouts/slideLayout261.xml"/><Relationship Id="rId6" Type="http://schemas.openxmlformats.org/officeDocument/2006/relationships/slideLayout" Target="../slideLayouts/slideLayout266.xml"/><Relationship Id="rId5" Type="http://schemas.openxmlformats.org/officeDocument/2006/relationships/slideLayout" Target="../slideLayouts/slideLayout265.xml"/><Relationship Id="rId4" Type="http://schemas.openxmlformats.org/officeDocument/2006/relationships/slideLayout" Target="../slideLayouts/slideLayout264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0.xml"/><Relationship Id="rId7" Type="http://schemas.openxmlformats.org/officeDocument/2006/relationships/slideLayout" Target="../slideLayouts/slideLayout274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69.xml"/><Relationship Id="rId1" Type="http://schemas.openxmlformats.org/officeDocument/2006/relationships/slideLayout" Target="../slideLayouts/slideLayout268.xml"/><Relationship Id="rId6" Type="http://schemas.openxmlformats.org/officeDocument/2006/relationships/slideLayout" Target="../slideLayouts/slideLayout273.xml"/><Relationship Id="rId11" Type="http://schemas.openxmlformats.org/officeDocument/2006/relationships/slideLayout" Target="../slideLayouts/slideLayout278.xml"/><Relationship Id="rId5" Type="http://schemas.openxmlformats.org/officeDocument/2006/relationships/slideLayout" Target="../slideLayouts/slideLayout272.xml"/><Relationship Id="rId10" Type="http://schemas.openxmlformats.org/officeDocument/2006/relationships/slideLayout" Target="../slideLayouts/slideLayout277.xml"/><Relationship Id="rId4" Type="http://schemas.openxmlformats.org/officeDocument/2006/relationships/slideLayout" Target="../slideLayouts/slideLayout271.xml"/><Relationship Id="rId9" Type="http://schemas.openxmlformats.org/officeDocument/2006/relationships/slideLayout" Target="../slideLayouts/slideLayout276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5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0.xml"/><Relationship Id="rId1" Type="http://schemas.openxmlformats.org/officeDocument/2006/relationships/slideLayout" Target="../slideLayouts/slideLayout279.xml"/><Relationship Id="rId6" Type="http://schemas.openxmlformats.org/officeDocument/2006/relationships/slideLayout" Target="../slideLayouts/slideLayout284.xml"/><Relationship Id="rId11" Type="http://schemas.openxmlformats.org/officeDocument/2006/relationships/slideLayout" Target="../slideLayouts/slideLayout289.xml"/><Relationship Id="rId5" Type="http://schemas.openxmlformats.org/officeDocument/2006/relationships/slideLayout" Target="../slideLayouts/slideLayout283.xml"/><Relationship Id="rId10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82.xml"/><Relationship Id="rId9" Type="http://schemas.openxmlformats.org/officeDocument/2006/relationships/slideLayout" Target="../slideLayouts/slideLayout287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6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90.xml"/><Relationship Id="rId6" Type="http://schemas.openxmlformats.org/officeDocument/2006/relationships/slideLayout" Target="../slideLayouts/slideLayout295.xml"/><Relationship Id="rId11" Type="http://schemas.openxmlformats.org/officeDocument/2006/relationships/slideLayout" Target="../slideLayouts/slideLayout300.xml"/><Relationship Id="rId5" Type="http://schemas.openxmlformats.org/officeDocument/2006/relationships/slideLayout" Target="../slideLayouts/slideLayout294.xml"/><Relationship Id="rId10" Type="http://schemas.openxmlformats.org/officeDocument/2006/relationships/slideLayout" Target="../slideLayouts/slideLayout299.xml"/><Relationship Id="rId4" Type="http://schemas.openxmlformats.org/officeDocument/2006/relationships/slideLayout" Target="../slideLayouts/slideLayout293.xml"/><Relationship Id="rId9" Type="http://schemas.openxmlformats.org/officeDocument/2006/relationships/slideLayout" Target="../slideLayouts/slideLayout298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8.xml"/><Relationship Id="rId3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7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2.xml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1" Type="http://schemas.openxmlformats.org/officeDocument/2006/relationships/slideLayout" Target="../slideLayouts/slideLayout311.xml"/><Relationship Id="rId5" Type="http://schemas.openxmlformats.org/officeDocument/2006/relationships/slideLayout" Target="../slideLayouts/slideLayout305.xml"/><Relationship Id="rId10" Type="http://schemas.openxmlformats.org/officeDocument/2006/relationships/slideLayout" Target="../slideLayouts/slideLayout310.xml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7218" r:id="rId12"/>
    <p:sldLayoutId id="2147487219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7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6357958"/>
            <a:ext cx="1347679" cy="3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4864" y="6356176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53336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27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79" r:id="rId2"/>
    <p:sldLayoutId id="2147484780" r:id="rId3"/>
    <p:sldLayoutId id="2147484781" r:id="rId4"/>
    <p:sldLayoutId id="2147484782" r:id="rId5"/>
    <p:sldLayoutId id="2147484783" r:id="rId6"/>
    <p:sldLayoutId id="2147484784" r:id="rId7"/>
    <p:sldLayoutId id="2147484785" r:id="rId8"/>
    <p:sldLayoutId id="2147484786" r:id="rId9"/>
    <p:sldLayoutId id="2147484787" r:id="rId10"/>
    <p:sldLayoutId id="2147484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517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  <p:sldLayoutId id="2147484856" r:id="rId7"/>
    <p:sldLayoutId id="2147484857" r:id="rId8"/>
    <p:sldLayoutId id="2147484858" r:id="rId9"/>
    <p:sldLayoutId id="2147484859" r:id="rId10"/>
    <p:sldLayoutId id="21474848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7976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88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59C95-9F24-CC4B-832C-1D8C21792A43}" type="slidenum">
              <a:rPr lang="en-US"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43366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67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368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1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5800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1" r:id="rId1"/>
    <p:sldLayoutId id="2147485522" r:id="rId2"/>
    <p:sldLayoutId id="2147485523" r:id="rId3"/>
    <p:sldLayoutId id="2147485524" r:id="rId4"/>
    <p:sldLayoutId id="2147485525" r:id="rId5"/>
    <p:sldLayoutId id="2147485526" r:id="rId6"/>
    <p:sldLayoutId id="2147485527" r:id="rId7"/>
    <p:sldLayoutId id="2147485528" r:id="rId8"/>
    <p:sldLayoutId id="2147485529" r:id="rId9"/>
    <p:sldLayoutId id="2147485530" r:id="rId10"/>
    <p:sldLayoutId id="21474855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2163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33" y="1250443"/>
            <a:ext cx="8897503" cy="522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033" y="6544372"/>
            <a:ext cx="18206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8826" y="6544372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924883" y="645630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82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6" r:id="rId1"/>
    <p:sldLayoutId id="2147485667" r:id="rId2"/>
    <p:sldLayoutId id="2147485668" r:id="rId3"/>
    <p:sldLayoutId id="2147485669" r:id="rId4"/>
    <p:sldLayoutId id="2147485670" r:id="rId5"/>
    <p:sldLayoutId id="2147485671" r:id="rId6"/>
    <p:sldLayoutId id="2147485672" r:id="rId7"/>
    <p:sldLayoutId id="2147485673" r:id="rId8"/>
    <p:sldLayoutId id="2147485674" r:id="rId9"/>
    <p:sldLayoutId id="2147485675" r:id="rId10"/>
    <p:sldLayoutId id="2147485676" r:id="rId11"/>
    <p:sldLayoutId id="2147485677" r:id="rId12"/>
  </p:sldLayoutIdLst>
  <p:hf hdr="0" ftr="0" dt="0"/>
  <p:txStyles>
    <p:titleStyle>
      <a:lvl1pPr marL="0"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85000"/>
        </a:lnSpc>
        <a:spcBef>
          <a:spcPts val="600"/>
        </a:spcBef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7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5" r:id="rId1"/>
    <p:sldLayoutId id="2147485716" r:id="rId2"/>
    <p:sldLayoutId id="2147485717" r:id="rId3"/>
    <p:sldLayoutId id="2147485718" r:id="rId4"/>
    <p:sldLayoutId id="2147485719" r:id="rId5"/>
    <p:sldLayoutId id="2147485720" r:id="rId6"/>
    <p:sldLayoutId id="2147485721" r:id="rId7"/>
    <p:sldLayoutId id="2147485722" r:id="rId8"/>
    <p:sldLayoutId id="2147485723" r:id="rId9"/>
    <p:sldLayoutId id="2147485724" r:id="rId10"/>
    <p:sldLayoutId id="2147485725" r:id="rId11"/>
    <p:sldLayoutId id="2147485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37792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73" r:id="rId1"/>
    <p:sldLayoutId id="2147486474" r:id="rId2"/>
    <p:sldLayoutId id="2147486475" r:id="rId3"/>
    <p:sldLayoutId id="2147486476" r:id="rId4"/>
    <p:sldLayoutId id="2147486477" r:id="rId5"/>
    <p:sldLayoutId id="2147486478" r:id="rId6"/>
    <p:sldLayoutId id="2147486479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5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ts val="5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ts val="5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ts val="5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5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95" r:id="rId1"/>
    <p:sldLayoutId id="2147486596" r:id="rId2"/>
    <p:sldLayoutId id="2147486597" r:id="rId3"/>
    <p:sldLayoutId id="2147486598" r:id="rId4"/>
    <p:sldLayoutId id="2147486599" r:id="rId5"/>
    <p:sldLayoutId id="2147486600" r:id="rId6"/>
    <p:sldLayoutId id="2147486601" r:id="rId7"/>
    <p:sldLayoutId id="2147486602" r:id="rId8"/>
    <p:sldLayoutId id="2147486603" r:id="rId9"/>
    <p:sldLayoutId id="2147486604" r:id="rId10"/>
    <p:sldLayoutId id="21474866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107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23C560-0E5F-EA4E-BC8F-576A579681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107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7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080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1" r:id="rId1"/>
    <p:sldLayoutId id="2147487122" r:id="rId2"/>
    <p:sldLayoutId id="2147487123" r:id="rId3"/>
    <p:sldLayoutId id="2147487124" r:id="rId4"/>
    <p:sldLayoutId id="2147487125" r:id="rId5"/>
    <p:sldLayoutId id="2147487126" r:id="rId6"/>
    <p:sldLayoutId id="2147487127" r:id="rId7"/>
    <p:sldLayoutId id="2147487128" r:id="rId8"/>
    <p:sldLayoutId id="2147487129" r:id="rId9"/>
    <p:sldLayoutId id="2147487130" r:id="rId10"/>
    <p:sldLayoutId id="2147487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FC36330-171D-874A-B302-CA3D70443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9990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999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9992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95" r:id="rId1"/>
    <p:sldLayoutId id="2147487196" r:id="rId2"/>
    <p:sldLayoutId id="2147487197" r:id="rId3"/>
    <p:sldLayoutId id="2147487198" r:id="rId4"/>
    <p:sldLayoutId id="2147487199" r:id="rId5"/>
    <p:sldLayoutId id="2147487200" r:id="rId6"/>
    <p:sldLayoutId id="2147487201" r:id="rId7"/>
    <p:sldLayoutId id="2147487202" r:id="rId8"/>
    <p:sldLayoutId id="2147487203" r:id="rId9"/>
    <p:sldLayoutId id="2147487204" r:id="rId10"/>
    <p:sldLayoutId id="21474872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2694B9D-8BFE-654E-8D86-2D1B27ECA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891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5177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imes New Roman"/>
          <a:ea typeface="+mj-ea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053359" y="264849"/>
            <a:ext cx="5102012" cy="54250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99306" y="274638"/>
            <a:ext cx="8387494" cy="5327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edit Master title style</a:t>
            </a:r>
          </a:p>
        </p:txBody>
      </p:sp>
      <p:pic>
        <p:nvPicPr>
          <p:cNvPr id="9" name="Picture 8" descr="foo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7215" y="6267135"/>
            <a:ext cx="9189720" cy="611833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ecelogorb.psd"/>
          <p:cNvPicPr>
            <a:picLocks noChangeAspect="1"/>
          </p:cNvPicPr>
          <p:nvPr userDrawn="1"/>
        </p:nvPicPr>
        <p:blipFill>
          <a:blip r:embed="rId17">
            <a:lum bright="-8000"/>
          </a:blip>
          <a:stretch>
            <a:fillRect/>
          </a:stretch>
        </p:blipFill>
        <p:spPr>
          <a:xfrm>
            <a:off x="193350" y="6294367"/>
            <a:ext cx="2563296" cy="512659"/>
          </a:xfrm>
          <a:prstGeom prst="rect">
            <a:avLst/>
          </a:prstGeom>
          <a:effectLst/>
        </p:spPr>
      </p:pic>
      <p:pic>
        <p:nvPicPr>
          <p:cNvPr id="11" name="Picture 10" descr="CMU_logo_horiz_black.eps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63668" y="6393688"/>
            <a:ext cx="3714414" cy="3379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218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20" r:id="rId10"/>
    <p:sldLayoutId id="2147483921" r:id="rId11"/>
    <p:sldLayoutId id="2147483922" r:id="rId12"/>
    <p:sldLayoutId id="2147483923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4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7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5.emf"/><Relationship Id="rId4" Type="http://schemas.openxmlformats.org/officeDocument/2006/relationships/oleObject" Target="../embeddings/oleObject2.bin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16/j.cmpb.2019.105285" TargetMode="External"/><Relationship Id="rId3" Type="http://schemas.openxmlformats.org/officeDocument/2006/relationships/image" Target="../media/image32.png"/><Relationship Id="rId7" Type="http://schemas.openxmlformats.org/officeDocument/2006/relationships/hyperlink" Target="https://doi.org/10.1016/j.cmpb.2020.105430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16/j.compbiomed.2020.103930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19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Parallel Patterns: Graph Search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9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1D Convolution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Commonly used for audio processing</a:t>
            </a:r>
          </a:p>
          <a:p>
            <a:r>
              <a:rPr lang="en-US" dirty="0"/>
              <a:t>Mask size is usually </a:t>
            </a:r>
            <a:r>
              <a:rPr lang="en-US" dirty="0">
                <a:solidFill>
                  <a:srgbClr val="0070C0"/>
                </a:solidFill>
              </a:rPr>
              <a:t>an odd number of elements </a:t>
            </a:r>
            <a:r>
              <a:rPr lang="en-US" dirty="0"/>
              <a:t>for symmetry (5 in this example)</a:t>
            </a:r>
          </a:p>
          <a:p>
            <a:r>
              <a:rPr lang="en-US" dirty="0"/>
              <a:t>Calculation of P[2]: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466B84C-C0B6-5849-B5BA-A41513E4F591}"/>
              </a:ext>
            </a:extLst>
          </p:cNvPr>
          <p:cNvGrpSpPr/>
          <p:nvPr/>
        </p:nvGrpSpPr>
        <p:grpSpPr>
          <a:xfrm>
            <a:off x="3391597" y="5492080"/>
            <a:ext cx="2286000" cy="457200"/>
            <a:chOff x="3391597" y="5492080"/>
            <a:chExt cx="2286000" cy="457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125DFC-D87B-F449-B6A4-C1CFD1CCF233}"/>
                </a:ext>
              </a:extLst>
            </p:cNvPr>
            <p:cNvSpPr/>
            <p:nvPr/>
          </p:nvSpPr>
          <p:spPr bwMode="auto">
            <a:xfrm>
              <a:off x="33915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7A75C7-98C6-6F43-A91C-3E187D285F78}"/>
                </a:ext>
              </a:extLst>
            </p:cNvPr>
            <p:cNvSpPr/>
            <p:nvPr/>
          </p:nvSpPr>
          <p:spPr bwMode="auto">
            <a:xfrm>
              <a:off x="38487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3B3B81-5D5B-0B45-833E-3CDA1BF5CC2A}"/>
                </a:ext>
              </a:extLst>
            </p:cNvPr>
            <p:cNvSpPr/>
            <p:nvPr/>
          </p:nvSpPr>
          <p:spPr bwMode="auto">
            <a:xfrm>
              <a:off x="4305997" y="549208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955B58-D621-3046-9CD5-ACB86651801A}"/>
                </a:ext>
              </a:extLst>
            </p:cNvPr>
            <p:cNvSpPr/>
            <p:nvPr/>
          </p:nvSpPr>
          <p:spPr bwMode="auto">
            <a:xfrm>
              <a:off x="47631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260E6F-63BB-B24C-9492-5BF807E65055}"/>
                </a:ext>
              </a:extLst>
            </p:cNvPr>
            <p:cNvSpPr/>
            <p:nvPr/>
          </p:nvSpPr>
          <p:spPr bwMode="auto">
            <a:xfrm>
              <a:off x="52203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F37141-09E8-DD44-B5AA-E181B7515024}"/>
              </a:ext>
            </a:extLst>
          </p:cNvPr>
          <p:cNvCxnSpPr/>
          <p:nvPr/>
        </p:nvCxnSpPr>
        <p:spPr bwMode="auto">
          <a:xfrm>
            <a:off x="2261297" y="5785767"/>
            <a:ext cx="838200" cy="127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622E455-FCF4-9249-B910-8AE61696671E}"/>
              </a:ext>
            </a:extLst>
          </p:cNvPr>
          <p:cNvCxnSpPr/>
          <p:nvPr/>
        </p:nvCxnSpPr>
        <p:spPr bwMode="auto">
          <a:xfrm flipV="1">
            <a:off x="5905622" y="3992786"/>
            <a:ext cx="874713" cy="1668462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5A9CD1E-D863-7E41-B74C-6F31E5B2D906}"/>
              </a:ext>
            </a:extLst>
          </p:cNvPr>
          <p:cNvCxnSpPr/>
          <p:nvPr/>
        </p:nvCxnSpPr>
        <p:spPr bwMode="auto">
          <a:xfrm>
            <a:off x="1907285" y="3998242"/>
            <a:ext cx="1268412" cy="149383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3550D24-2F40-9641-A2D0-40A1B6D0FA39}"/>
              </a:ext>
            </a:extLst>
          </p:cNvPr>
          <p:cNvGrpSpPr/>
          <p:nvPr/>
        </p:nvGrpSpPr>
        <p:grpSpPr>
          <a:xfrm>
            <a:off x="709867" y="2996952"/>
            <a:ext cx="3678012" cy="828253"/>
            <a:chOff x="709867" y="2996952"/>
            <a:chExt cx="3678012" cy="828253"/>
          </a:xfrm>
        </p:grpSpPr>
        <p:sp>
          <p:nvSpPr>
            <p:cNvPr id="20" name="TextBox 136">
              <a:extLst>
                <a:ext uri="{FF2B5EF4-FFF2-40B4-BE49-F238E27FC236}">
                  <a16:creationId xmlns:a16="http://schemas.microsoft.com/office/drawing/2014/main" id="{EFED48BA-DE27-2D4A-B6AC-93427BA42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880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N[0]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6BA930-8922-6341-92EC-61E42DB42DE4}"/>
                </a:ext>
              </a:extLst>
            </p:cNvPr>
            <p:cNvSpPr/>
            <p:nvPr/>
          </p:nvSpPr>
          <p:spPr bwMode="auto">
            <a:xfrm>
              <a:off x="1118297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FD73F50-FB98-C742-BFE1-FC729C959DFE}"/>
                </a:ext>
              </a:extLst>
            </p:cNvPr>
            <p:cNvSpPr/>
            <p:nvPr/>
          </p:nvSpPr>
          <p:spPr bwMode="auto">
            <a:xfrm>
              <a:off x="1580789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0A8E206-C721-A246-A9A7-696ED281CD0F}"/>
                </a:ext>
              </a:extLst>
            </p:cNvPr>
            <p:cNvSpPr/>
            <p:nvPr/>
          </p:nvSpPr>
          <p:spPr bwMode="auto">
            <a:xfrm>
              <a:off x="2043281" y="3368005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FAA7FF-2322-8E42-8430-96087CD1FCF8}"/>
                </a:ext>
              </a:extLst>
            </p:cNvPr>
            <p:cNvSpPr/>
            <p:nvPr/>
          </p:nvSpPr>
          <p:spPr bwMode="auto">
            <a:xfrm>
              <a:off x="2505773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A4071DA-A9EE-9446-8795-8D9933A6DC86}"/>
                </a:ext>
              </a:extLst>
            </p:cNvPr>
            <p:cNvSpPr/>
            <p:nvPr/>
          </p:nvSpPr>
          <p:spPr bwMode="auto">
            <a:xfrm>
              <a:off x="2968265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2D46F8D-F985-8844-BECD-75C8FD54AE91}"/>
                </a:ext>
              </a:extLst>
            </p:cNvPr>
            <p:cNvSpPr/>
            <p:nvPr/>
          </p:nvSpPr>
          <p:spPr bwMode="auto">
            <a:xfrm>
              <a:off x="3430757" y="3368005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1E72763-7CF5-0E40-AD66-0ED059F269C3}"/>
                </a:ext>
              </a:extLst>
            </p:cNvPr>
            <p:cNvSpPr/>
            <p:nvPr/>
          </p:nvSpPr>
          <p:spPr bwMode="auto">
            <a:xfrm>
              <a:off x="3893247" y="3368005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37" name="TextBox 136">
              <a:extLst>
                <a:ext uri="{FF2B5EF4-FFF2-40B4-BE49-F238E27FC236}">
                  <a16:creationId xmlns:a16="http://schemas.microsoft.com/office/drawing/2014/main" id="{A59C0125-B84C-D34A-9461-12EE1D177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973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N[3]</a:t>
              </a:r>
            </a:p>
          </p:txBody>
        </p:sp>
        <p:sp>
          <p:nvSpPr>
            <p:cNvPr id="38" name="TextBox 136">
              <a:extLst>
                <a:ext uri="{FF2B5EF4-FFF2-40B4-BE49-F238E27FC236}">
                  <a16:creationId xmlns:a16="http://schemas.microsoft.com/office/drawing/2014/main" id="{62E301CB-08AE-A243-873E-993A0878D9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930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N[1]</a:t>
              </a:r>
            </a:p>
          </p:txBody>
        </p:sp>
        <p:sp>
          <p:nvSpPr>
            <p:cNvPr id="39" name="TextBox 136">
              <a:extLst>
                <a:ext uri="{FF2B5EF4-FFF2-40B4-BE49-F238E27FC236}">
                  <a16:creationId xmlns:a16="http://schemas.microsoft.com/office/drawing/2014/main" id="{D92CA51E-4172-C24A-AD9C-2EC56E90AA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3726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N[2]</a:t>
              </a:r>
            </a:p>
          </p:txBody>
        </p:sp>
        <p:sp>
          <p:nvSpPr>
            <p:cNvPr id="40" name="TextBox 136">
              <a:extLst>
                <a:ext uri="{FF2B5EF4-FFF2-40B4-BE49-F238E27FC236}">
                  <a16:creationId xmlns:a16="http://schemas.microsoft.com/office/drawing/2014/main" id="{3F4FD03D-F696-9C42-9749-474473300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17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N[5]</a:t>
              </a:r>
            </a:p>
          </p:txBody>
        </p:sp>
        <p:sp>
          <p:nvSpPr>
            <p:cNvPr id="41" name="TextBox 136">
              <a:extLst>
                <a:ext uri="{FF2B5EF4-FFF2-40B4-BE49-F238E27FC236}">
                  <a16:creationId xmlns:a16="http://schemas.microsoft.com/office/drawing/2014/main" id="{56F3D2B0-C01D-9C42-B5AF-5A5958031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4161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N[4]</a:t>
              </a:r>
            </a:p>
          </p:txBody>
        </p:sp>
        <p:sp>
          <p:nvSpPr>
            <p:cNvPr id="42" name="TextBox 136">
              <a:extLst>
                <a:ext uri="{FF2B5EF4-FFF2-40B4-BE49-F238E27FC236}">
                  <a16:creationId xmlns:a16="http://schemas.microsoft.com/office/drawing/2014/main" id="{8A35500B-B60B-184C-BD74-C02C6357E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459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N[6]</a:t>
              </a:r>
            </a:p>
          </p:txBody>
        </p:sp>
        <p:sp>
          <p:nvSpPr>
            <p:cNvPr id="55" name="TextBox 137">
              <a:extLst>
                <a:ext uri="{FF2B5EF4-FFF2-40B4-BE49-F238E27FC236}">
                  <a16:creationId xmlns:a16="http://schemas.microsoft.com/office/drawing/2014/main" id="{94745754-AFD7-FB47-993A-3410F6A25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867" y="2996952"/>
              <a:ext cx="3818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26BA0B6-3168-3947-8407-3FBF8CF1C704}"/>
              </a:ext>
            </a:extLst>
          </p:cNvPr>
          <p:cNvGrpSpPr/>
          <p:nvPr/>
        </p:nvGrpSpPr>
        <p:grpSpPr>
          <a:xfrm>
            <a:off x="160952" y="5235997"/>
            <a:ext cx="2010871" cy="713283"/>
            <a:chOff x="160952" y="5235997"/>
            <a:chExt cx="2010871" cy="7132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90B717-DA3F-6C48-9C04-DBA2EEC8B1ED}"/>
                </a:ext>
              </a:extLst>
            </p:cNvPr>
            <p:cNvSpPr/>
            <p:nvPr/>
          </p:nvSpPr>
          <p:spPr bwMode="auto">
            <a:xfrm>
              <a:off x="5797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2DF5FF-5E0C-CA46-AB4F-F702207881BD}"/>
                </a:ext>
              </a:extLst>
            </p:cNvPr>
            <p:cNvSpPr/>
            <p:nvPr/>
          </p:nvSpPr>
          <p:spPr bwMode="auto">
            <a:xfrm>
              <a:off x="8845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E31305C-2933-1047-B6AF-BB79C34287E9}"/>
                </a:ext>
              </a:extLst>
            </p:cNvPr>
            <p:cNvSpPr/>
            <p:nvPr/>
          </p:nvSpPr>
          <p:spPr bwMode="auto">
            <a:xfrm>
              <a:off x="1189308" y="5644480"/>
              <a:ext cx="304800" cy="3048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ED2D20-6916-BF45-9BCC-5A19E8090F57}"/>
                </a:ext>
              </a:extLst>
            </p:cNvPr>
            <p:cNvSpPr/>
            <p:nvPr/>
          </p:nvSpPr>
          <p:spPr bwMode="auto">
            <a:xfrm>
              <a:off x="14941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CE39D0-E3B5-3947-8E19-7B9D15AF72A6}"/>
                </a:ext>
              </a:extLst>
            </p:cNvPr>
            <p:cNvSpPr/>
            <p:nvPr/>
          </p:nvSpPr>
          <p:spPr bwMode="auto">
            <a:xfrm>
              <a:off x="17989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3" name="TextBox 136">
              <a:extLst>
                <a:ext uri="{FF2B5EF4-FFF2-40B4-BE49-F238E27FC236}">
                  <a16:creationId xmlns:a16="http://schemas.microsoft.com/office/drawing/2014/main" id="{BE492FEB-D623-774D-9B0F-59FD260E1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544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M[0]</a:t>
              </a:r>
            </a:p>
          </p:txBody>
        </p:sp>
        <p:sp>
          <p:nvSpPr>
            <p:cNvPr id="44" name="TextBox 136">
              <a:extLst>
                <a:ext uri="{FF2B5EF4-FFF2-40B4-BE49-F238E27FC236}">
                  <a16:creationId xmlns:a16="http://schemas.microsoft.com/office/drawing/2014/main" id="{E613BABA-5AB6-9A48-8142-F0A055843F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871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M[3]</a:t>
              </a:r>
            </a:p>
          </p:txBody>
        </p:sp>
        <p:sp>
          <p:nvSpPr>
            <p:cNvPr id="45" name="TextBox 136">
              <a:extLst>
                <a:ext uri="{FF2B5EF4-FFF2-40B4-BE49-F238E27FC236}">
                  <a16:creationId xmlns:a16="http://schemas.microsoft.com/office/drawing/2014/main" id="{EB6A5D1C-D7F4-594C-BDC8-55044AC99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20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M[1]</a:t>
              </a:r>
            </a:p>
          </p:txBody>
        </p:sp>
        <p:sp>
          <p:nvSpPr>
            <p:cNvPr id="46" name="TextBox 136">
              <a:extLst>
                <a:ext uri="{FF2B5EF4-FFF2-40B4-BE49-F238E27FC236}">
                  <a16:creationId xmlns:a16="http://schemas.microsoft.com/office/drawing/2014/main" id="{316A5A9B-AD66-8C47-ADB2-57EFE85DF7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5095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M[2]</a:t>
              </a:r>
            </a:p>
          </p:txBody>
        </p:sp>
        <p:sp>
          <p:nvSpPr>
            <p:cNvPr id="47" name="TextBox 136">
              <a:extLst>
                <a:ext uri="{FF2B5EF4-FFF2-40B4-BE49-F238E27FC236}">
                  <a16:creationId xmlns:a16="http://schemas.microsoft.com/office/drawing/2014/main" id="{7E400EE5-ACDA-A54C-9499-C829C6EF3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647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M[4]</a:t>
              </a:r>
            </a:p>
          </p:txBody>
        </p:sp>
        <p:sp>
          <p:nvSpPr>
            <p:cNvPr id="56" name="TextBox 137">
              <a:extLst>
                <a:ext uri="{FF2B5EF4-FFF2-40B4-BE49-F238E27FC236}">
                  <a16:creationId xmlns:a16="http://schemas.microsoft.com/office/drawing/2014/main" id="{38EBC76D-426B-D04E-9C59-AF53460B8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52" y="5235997"/>
              <a:ext cx="3978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1895186-32CB-7140-B809-BD49457E33BC}"/>
              </a:ext>
            </a:extLst>
          </p:cNvPr>
          <p:cNvGrpSpPr/>
          <p:nvPr/>
        </p:nvGrpSpPr>
        <p:grpSpPr>
          <a:xfrm>
            <a:off x="5268167" y="2996952"/>
            <a:ext cx="3624313" cy="864765"/>
            <a:chOff x="5268167" y="2996952"/>
            <a:chExt cx="3624313" cy="864765"/>
          </a:xfrm>
        </p:grpSpPr>
        <p:sp>
          <p:nvSpPr>
            <p:cNvPr id="21" name="TextBox 137">
              <a:extLst>
                <a:ext uri="{FF2B5EF4-FFF2-40B4-BE49-F238E27FC236}">
                  <a16:creationId xmlns:a16="http://schemas.microsoft.com/office/drawing/2014/main" id="{B2EF5628-46D4-8043-9AD4-DB57043B3A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8167" y="2996952"/>
              <a:ext cx="3529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18B871-37CA-A44B-A3CD-381D88A42C6C}"/>
                </a:ext>
              </a:extLst>
            </p:cNvPr>
            <p:cNvSpPr/>
            <p:nvPr/>
          </p:nvSpPr>
          <p:spPr bwMode="auto">
            <a:xfrm>
              <a:off x="5668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028CF28-2C1F-4944-AB46-BBF7123EC3CC}"/>
                </a:ext>
              </a:extLst>
            </p:cNvPr>
            <p:cNvSpPr/>
            <p:nvPr/>
          </p:nvSpPr>
          <p:spPr bwMode="auto">
            <a:xfrm>
              <a:off x="6125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13F7271-971F-B546-91A9-91B4A6EDE4F1}"/>
                </a:ext>
              </a:extLst>
            </p:cNvPr>
            <p:cNvSpPr/>
            <p:nvPr/>
          </p:nvSpPr>
          <p:spPr bwMode="auto">
            <a:xfrm>
              <a:off x="70396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2250733-01CF-8A4E-B0E8-3C7899472D9F}"/>
                </a:ext>
              </a:extLst>
            </p:cNvPr>
            <p:cNvSpPr/>
            <p:nvPr/>
          </p:nvSpPr>
          <p:spPr bwMode="auto">
            <a:xfrm>
              <a:off x="74968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61B6821-95C8-AB44-A1D3-39AFA17854F3}"/>
                </a:ext>
              </a:extLst>
            </p:cNvPr>
            <p:cNvSpPr/>
            <p:nvPr/>
          </p:nvSpPr>
          <p:spPr bwMode="auto">
            <a:xfrm>
              <a:off x="7954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BFF528-3A4F-4045-A749-B97C7BDC1DF4}"/>
                </a:ext>
              </a:extLst>
            </p:cNvPr>
            <p:cNvSpPr/>
            <p:nvPr/>
          </p:nvSpPr>
          <p:spPr bwMode="auto">
            <a:xfrm>
              <a:off x="8411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8" name="TextBox 136">
              <a:extLst>
                <a:ext uri="{FF2B5EF4-FFF2-40B4-BE49-F238E27FC236}">
                  <a16:creationId xmlns:a16="http://schemas.microsoft.com/office/drawing/2014/main" id="{7C6D47D3-272F-1F49-A654-F13BC83C67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2637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P[0]</a:t>
              </a:r>
            </a:p>
          </p:txBody>
        </p:sp>
        <p:sp>
          <p:nvSpPr>
            <p:cNvPr id="49" name="TextBox 136">
              <a:extLst>
                <a:ext uri="{FF2B5EF4-FFF2-40B4-BE49-F238E27FC236}">
                  <a16:creationId xmlns:a16="http://schemas.microsoft.com/office/drawing/2014/main" id="{97263AF7-7D7D-8A45-A412-E4EFF40B8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2711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P[3]</a:t>
              </a:r>
            </a:p>
          </p:txBody>
        </p:sp>
        <p:sp>
          <p:nvSpPr>
            <p:cNvPr id="50" name="TextBox 136">
              <a:extLst>
                <a:ext uri="{FF2B5EF4-FFF2-40B4-BE49-F238E27FC236}">
                  <a16:creationId xmlns:a16="http://schemas.microsoft.com/office/drawing/2014/main" id="{52790C9D-4C48-3745-AA5D-0F9853283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5995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P[1]</a:t>
              </a:r>
            </a:p>
          </p:txBody>
        </p:sp>
        <p:sp>
          <p:nvSpPr>
            <p:cNvPr id="51" name="TextBox 136">
              <a:extLst>
                <a:ext uri="{FF2B5EF4-FFF2-40B4-BE49-F238E27FC236}">
                  <a16:creationId xmlns:a16="http://schemas.microsoft.com/office/drawing/2014/main" id="{25344B8C-0897-DF43-B291-7189DE3F4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9353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P[2]</a:t>
              </a:r>
            </a:p>
          </p:txBody>
        </p:sp>
        <p:sp>
          <p:nvSpPr>
            <p:cNvPr id="52" name="TextBox 136">
              <a:extLst>
                <a:ext uri="{FF2B5EF4-FFF2-40B4-BE49-F238E27FC236}">
                  <a16:creationId xmlns:a16="http://schemas.microsoft.com/office/drawing/2014/main" id="{3D90D43D-3279-9A4C-B7EE-21C31EAD68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942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P[5]</a:t>
              </a:r>
            </a:p>
          </p:txBody>
        </p:sp>
        <p:sp>
          <p:nvSpPr>
            <p:cNvPr id="53" name="TextBox 136">
              <a:extLst>
                <a:ext uri="{FF2B5EF4-FFF2-40B4-BE49-F238E27FC236}">
                  <a16:creationId xmlns:a16="http://schemas.microsoft.com/office/drawing/2014/main" id="{F585A668-1739-EC4D-846E-1620CB8B9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6069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P[4]</a:t>
              </a:r>
            </a:p>
          </p:txBody>
        </p:sp>
        <p:sp>
          <p:nvSpPr>
            <p:cNvPr id="54" name="TextBox 136">
              <a:extLst>
                <a:ext uri="{FF2B5EF4-FFF2-40B4-BE49-F238E27FC236}">
                  <a16:creationId xmlns:a16="http://schemas.microsoft.com/office/drawing/2014/main" id="{88A72245-8A3F-7842-B20A-80766B0DB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7278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P[6]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33447A1-E17C-DA43-BFCF-C623EDEB9AB2}"/>
                </a:ext>
              </a:extLst>
            </p:cNvPr>
            <p:cNvSpPr/>
            <p:nvPr/>
          </p:nvSpPr>
          <p:spPr bwMode="auto">
            <a:xfrm>
              <a:off x="6588224" y="3403848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BF810A02-5BA2-6741-821B-5DEBC11DDE6C}"/>
              </a:ext>
            </a:extLst>
          </p:cNvPr>
          <p:cNvSpPr/>
          <p:nvPr/>
        </p:nvSpPr>
        <p:spPr bwMode="auto">
          <a:xfrm>
            <a:off x="6586937" y="3403972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D1D62B3-553B-5640-ACC8-454297B8403F}"/>
              </a:ext>
            </a:extLst>
          </p:cNvPr>
          <p:cNvSpPr txBox="1"/>
          <p:nvPr/>
        </p:nvSpPr>
        <p:spPr>
          <a:xfrm>
            <a:off x="3851920" y="5949280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AF5397-5CD9-6D43-9FA8-BC7C904EE4F0}"/>
              </a:ext>
            </a:extLst>
          </p:cNvPr>
          <p:cNvSpPr txBox="1"/>
          <p:nvPr/>
        </p:nvSpPr>
        <p:spPr>
          <a:xfrm>
            <a:off x="6353872" y="476976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  <p:sp>
        <p:nvSpPr>
          <p:cNvPr id="65" name="CuadroTexto 26">
            <a:extLst>
              <a:ext uri="{FF2B5EF4-FFF2-40B4-BE49-F238E27FC236}">
                <a16:creationId xmlns:a16="http://schemas.microsoft.com/office/drawing/2014/main" id="{4F7451A3-E80C-3B46-B4F2-123E7A8BF6CA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260985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7FA7-98D5-41FF-94B6-7CB4DFB66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Another</a:t>
            </a:r>
            <a:r>
              <a:rPr lang="zh-CN" altLang="en-US" dirty="0"/>
              <a:t> </a:t>
            </a: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1390DB-E8A9-453A-855A-6B2B006D0F8B}"/>
              </a:ext>
            </a:extLst>
          </p:cNvPr>
          <p:cNvSpPr txBox="1"/>
          <p:nvPr/>
        </p:nvSpPr>
        <p:spPr>
          <a:xfrm>
            <a:off x="845095" y="1241467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Input Layer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053B62-D2EC-44ED-86FB-AA3E460FE52A}"/>
              </a:ext>
            </a:extLst>
          </p:cNvPr>
          <p:cNvSpPr txBox="1"/>
          <p:nvPr/>
        </p:nvSpPr>
        <p:spPr>
          <a:xfrm>
            <a:off x="3957457" y="157144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CNN filter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46528-4985-4016-99E3-54C0971FB57D}"/>
              </a:ext>
            </a:extLst>
          </p:cNvPr>
          <p:cNvSpPr txBox="1"/>
          <p:nvPr/>
        </p:nvSpPr>
        <p:spPr>
          <a:xfrm>
            <a:off x="7164288" y="119849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Output Layer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E1F95E29-A344-5444-AD39-78464202AF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11</a:t>
            </a:fld>
            <a:endParaRPr lang="en-US" altLang="en-US" dirty="0"/>
          </a:p>
        </p:txBody>
      </p:sp>
      <p:sp>
        <p:nvSpPr>
          <p:cNvPr id="10" name="CuadroTexto 26">
            <a:extLst>
              <a:ext uri="{FF2B5EF4-FFF2-40B4-BE49-F238E27FC236}">
                <a16:creationId xmlns:a16="http://schemas.microsoft.com/office/drawing/2014/main" id="{F66B2C7D-3E44-E941-90E0-9E7CBE2EB0AC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B9FAA276-F070-FA43-B358-26D8FA4C78D0}"/>
              </a:ext>
            </a:extLst>
          </p:cNvPr>
          <p:cNvSpPr/>
          <p:nvPr/>
        </p:nvSpPr>
        <p:spPr bwMode="auto">
          <a:xfrm>
            <a:off x="354836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2A4645AB-2F71-8044-8E92-FBC204D61833}"/>
              </a:ext>
            </a:extLst>
          </p:cNvPr>
          <p:cNvSpPr/>
          <p:nvPr/>
        </p:nvSpPr>
        <p:spPr bwMode="auto">
          <a:xfrm>
            <a:off x="3746471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1F1C9F7-3BFD-054A-A818-AD54E0FE825F}"/>
              </a:ext>
            </a:extLst>
          </p:cNvPr>
          <p:cNvSpPr/>
          <p:nvPr/>
        </p:nvSpPr>
        <p:spPr bwMode="auto">
          <a:xfrm>
            <a:off x="394053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060885E-3A69-BC46-B191-15DF1781D1FF}"/>
              </a:ext>
            </a:extLst>
          </p:cNvPr>
          <p:cNvSpPr/>
          <p:nvPr/>
        </p:nvSpPr>
        <p:spPr bwMode="auto">
          <a:xfrm>
            <a:off x="413055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150ECA38-F02D-5343-B140-40C6B6B59AE8}"/>
              </a:ext>
            </a:extLst>
          </p:cNvPr>
          <p:cNvSpPr/>
          <p:nvPr/>
        </p:nvSpPr>
        <p:spPr bwMode="auto">
          <a:xfrm>
            <a:off x="432461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F7D9DBA-B5F5-044F-9156-40EC8BF0AC20}"/>
              </a:ext>
            </a:extLst>
          </p:cNvPr>
          <p:cNvSpPr/>
          <p:nvPr/>
        </p:nvSpPr>
        <p:spPr bwMode="auto">
          <a:xfrm>
            <a:off x="354836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FD07F71D-333E-2245-8188-94625ACBE867}"/>
              </a:ext>
            </a:extLst>
          </p:cNvPr>
          <p:cNvSpPr/>
          <p:nvPr/>
        </p:nvSpPr>
        <p:spPr bwMode="auto">
          <a:xfrm>
            <a:off x="3746471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11E74DFB-5EB6-5744-8350-4F1822A87B7F}"/>
              </a:ext>
            </a:extLst>
          </p:cNvPr>
          <p:cNvSpPr/>
          <p:nvPr/>
        </p:nvSpPr>
        <p:spPr bwMode="auto">
          <a:xfrm>
            <a:off x="3939523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2440AE55-AC32-7042-9FC8-873E4E2B32C4}"/>
              </a:ext>
            </a:extLst>
          </p:cNvPr>
          <p:cNvSpPr/>
          <p:nvPr/>
        </p:nvSpPr>
        <p:spPr bwMode="auto">
          <a:xfrm>
            <a:off x="4130554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279B41AD-8AA7-CF4E-8094-B690DB27F69E}"/>
              </a:ext>
            </a:extLst>
          </p:cNvPr>
          <p:cNvSpPr/>
          <p:nvPr/>
        </p:nvSpPr>
        <p:spPr bwMode="auto">
          <a:xfrm>
            <a:off x="432461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7D62B0E5-6670-0042-8DD6-ADDF11863BF1}"/>
              </a:ext>
            </a:extLst>
          </p:cNvPr>
          <p:cNvSpPr/>
          <p:nvPr/>
        </p:nvSpPr>
        <p:spPr bwMode="auto">
          <a:xfrm>
            <a:off x="354836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590FF14-3610-CC46-8956-DBF3C082E2B0}"/>
              </a:ext>
            </a:extLst>
          </p:cNvPr>
          <p:cNvSpPr/>
          <p:nvPr/>
        </p:nvSpPr>
        <p:spPr bwMode="auto">
          <a:xfrm>
            <a:off x="3746471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FBD44691-5DFA-7042-B573-5F7748E1B174}"/>
              </a:ext>
            </a:extLst>
          </p:cNvPr>
          <p:cNvSpPr/>
          <p:nvPr/>
        </p:nvSpPr>
        <p:spPr bwMode="auto">
          <a:xfrm>
            <a:off x="3936491" y="2727589"/>
            <a:ext cx="194063" cy="186379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0B76057F-9F05-084B-B4A0-816337CD5222}"/>
              </a:ext>
            </a:extLst>
          </p:cNvPr>
          <p:cNvSpPr/>
          <p:nvPr/>
        </p:nvSpPr>
        <p:spPr bwMode="auto">
          <a:xfrm>
            <a:off x="413459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6CE4B4D3-D302-A04A-89C1-614CFAB078DF}"/>
              </a:ext>
            </a:extLst>
          </p:cNvPr>
          <p:cNvSpPr/>
          <p:nvPr/>
        </p:nvSpPr>
        <p:spPr bwMode="auto">
          <a:xfrm>
            <a:off x="432461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6A1A2EE7-86D7-EC49-9E70-2AEF65635D31}"/>
              </a:ext>
            </a:extLst>
          </p:cNvPr>
          <p:cNvSpPr/>
          <p:nvPr/>
        </p:nvSpPr>
        <p:spPr bwMode="auto">
          <a:xfrm>
            <a:off x="354836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91459019-0F0E-F942-9E34-4D9E35FF9C0B}"/>
              </a:ext>
            </a:extLst>
          </p:cNvPr>
          <p:cNvSpPr/>
          <p:nvPr/>
        </p:nvSpPr>
        <p:spPr bwMode="auto">
          <a:xfrm>
            <a:off x="374647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345EC189-651E-784B-84AE-E85515906A68}"/>
              </a:ext>
            </a:extLst>
          </p:cNvPr>
          <p:cNvSpPr/>
          <p:nvPr/>
        </p:nvSpPr>
        <p:spPr bwMode="auto">
          <a:xfrm>
            <a:off x="393649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469885C-5680-D447-AA05-7D72C527A7A7}"/>
              </a:ext>
            </a:extLst>
          </p:cNvPr>
          <p:cNvSpPr/>
          <p:nvPr/>
        </p:nvSpPr>
        <p:spPr bwMode="auto">
          <a:xfrm>
            <a:off x="413459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7C8785F5-B3EC-6B44-B672-7984B5F9836E}"/>
              </a:ext>
            </a:extLst>
          </p:cNvPr>
          <p:cNvSpPr/>
          <p:nvPr/>
        </p:nvSpPr>
        <p:spPr bwMode="auto">
          <a:xfrm>
            <a:off x="432461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218400DB-C030-5C41-B341-733DFD6C4E1D}"/>
              </a:ext>
            </a:extLst>
          </p:cNvPr>
          <p:cNvSpPr/>
          <p:nvPr/>
        </p:nvSpPr>
        <p:spPr bwMode="auto">
          <a:xfrm>
            <a:off x="354836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27683BA-F1E1-B241-9865-CAC4E7F64242}"/>
              </a:ext>
            </a:extLst>
          </p:cNvPr>
          <p:cNvSpPr/>
          <p:nvPr/>
        </p:nvSpPr>
        <p:spPr bwMode="auto">
          <a:xfrm>
            <a:off x="374647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C071F193-FCA8-8B4F-A67F-68D568E3DCE7}"/>
              </a:ext>
            </a:extLst>
          </p:cNvPr>
          <p:cNvSpPr/>
          <p:nvPr/>
        </p:nvSpPr>
        <p:spPr bwMode="auto">
          <a:xfrm>
            <a:off x="393649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5A1F70F6-ECAB-3D4C-9D34-4E4E1F183E93}"/>
              </a:ext>
            </a:extLst>
          </p:cNvPr>
          <p:cNvSpPr/>
          <p:nvPr/>
        </p:nvSpPr>
        <p:spPr bwMode="auto">
          <a:xfrm>
            <a:off x="413459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AB3935C3-43BF-2A44-A857-1E0856CB22F3}"/>
              </a:ext>
            </a:extLst>
          </p:cNvPr>
          <p:cNvSpPr/>
          <p:nvPr/>
        </p:nvSpPr>
        <p:spPr bwMode="auto">
          <a:xfrm>
            <a:off x="432461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4233A76-81C3-BC4D-B010-C298582C15EA}"/>
              </a:ext>
            </a:extLst>
          </p:cNvPr>
          <p:cNvSpPr/>
          <p:nvPr/>
        </p:nvSpPr>
        <p:spPr bwMode="auto">
          <a:xfrm>
            <a:off x="4644008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E3B4F962-0680-364C-B52F-00ACD9FD7F27}"/>
              </a:ext>
            </a:extLst>
          </p:cNvPr>
          <p:cNvSpPr/>
          <p:nvPr/>
        </p:nvSpPr>
        <p:spPr bwMode="auto">
          <a:xfrm>
            <a:off x="4935102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C124C682-AAA7-B74E-AE5A-6528D9EFE421}"/>
              </a:ext>
            </a:extLst>
          </p:cNvPr>
          <p:cNvSpPr/>
          <p:nvPr/>
        </p:nvSpPr>
        <p:spPr bwMode="auto">
          <a:xfrm>
            <a:off x="5220131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415BB703-8D2F-6040-9F74-F2E28DDA5DBD}"/>
              </a:ext>
            </a:extLst>
          </p:cNvPr>
          <p:cNvSpPr/>
          <p:nvPr/>
        </p:nvSpPr>
        <p:spPr bwMode="auto">
          <a:xfrm>
            <a:off x="5517289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1FA2622-B470-F34B-8CB0-0595A31E54B9}"/>
              </a:ext>
            </a:extLst>
          </p:cNvPr>
          <p:cNvSpPr/>
          <p:nvPr/>
        </p:nvSpPr>
        <p:spPr bwMode="auto">
          <a:xfrm>
            <a:off x="5808383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B1BAC775-8430-804A-ADE6-AAE84DB5287E}"/>
              </a:ext>
            </a:extLst>
          </p:cNvPr>
          <p:cNvSpPr/>
          <p:nvPr/>
        </p:nvSpPr>
        <p:spPr bwMode="auto">
          <a:xfrm>
            <a:off x="4644008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7D418DEE-08EB-4C44-8C3E-6F5B9CD4D490}"/>
              </a:ext>
            </a:extLst>
          </p:cNvPr>
          <p:cNvSpPr/>
          <p:nvPr/>
        </p:nvSpPr>
        <p:spPr bwMode="auto">
          <a:xfrm>
            <a:off x="4935102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8F68C922-91CF-6E4D-B982-08E80A47294B}"/>
              </a:ext>
            </a:extLst>
          </p:cNvPr>
          <p:cNvSpPr/>
          <p:nvPr/>
        </p:nvSpPr>
        <p:spPr bwMode="auto">
          <a:xfrm>
            <a:off x="5219121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A98CC516-BA73-D446-ADEF-41B1DB7B3BB4}"/>
              </a:ext>
            </a:extLst>
          </p:cNvPr>
          <p:cNvSpPr/>
          <p:nvPr/>
        </p:nvSpPr>
        <p:spPr bwMode="auto">
          <a:xfrm>
            <a:off x="5517289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F6348FEA-DC25-0640-8756-FD5F8931D3DF}"/>
              </a:ext>
            </a:extLst>
          </p:cNvPr>
          <p:cNvSpPr/>
          <p:nvPr/>
        </p:nvSpPr>
        <p:spPr bwMode="auto">
          <a:xfrm>
            <a:off x="5808383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F36535C4-4273-7149-8C63-F502E07FF819}"/>
              </a:ext>
            </a:extLst>
          </p:cNvPr>
          <p:cNvSpPr/>
          <p:nvPr/>
        </p:nvSpPr>
        <p:spPr bwMode="auto">
          <a:xfrm>
            <a:off x="4644008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A38BB340-6D5D-B94F-B30D-3446735E63D6}"/>
              </a:ext>
            </a:extLst>
          </p:cNvPr>
          <p:cNvSpPr/>
          <p:nvPr/>
        </p:nvSpPr>
        <p:spPr bwMode="auto">
          <a:xfrm>
            <a:off x="4935102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B74A8879-54B3-AE4F-8592-FC11464ECB8A}"/>
              </a:ext>
            </a:extLst>
          </p:cNvPr>
          <p:cNvSpPr/>
          <p:nvPr/>
        </p:nvSpPr>
        <p:spPr bwMode="auto">
          <a:xfrm>
            <a:off x="5220131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969A5B4-30B3-A74A-8A7B-19FC32A30DD3}"/>
              </a:ext>
            </a:extLst>
          </p:cNvPr>
          <p:cNvSpPr/>
          <p:nvPr/>
        </p:nvSpPr>
        <p:spPr bwMode="auto">
          <a:xfrm>
            <a:off x="5517289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3896E493-24B5-9B41-90CE-6648FA6505A1}"/>
              </a:ext>
            </a:extLst>
          </p:cNvPr>
          <p:cNvSpPr/>
          <p:nvPr/>
        </p:nvSpPr>
        <p:spPr bwMode="auto">
          <a:xfrm>
            <a:off x="5808383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0E321FD-594E-574A-A272-731449611270}"/>
              </a:ext>
            </a:extLst>
          </p:cNvPr>
          <p:cNvSpPr/>
          <p:nvPr/>
        </p:nvSpPr>
        <p:spPr bwMode="auto">
          <a:xfrm>
            <a:off x="4644008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4C34335F-4CF2-684D-92D1-4ACBF13416B0}"/>
              </a:ext>
            </a:extLst>
          </p:cNvPr>
          <p:cNvSpPr/>
          <p:nvPr/>
        </p:nvSpPr>
        <p:spPr bwMode="auto">
          <a:xfrm>
            <a:off x="4935102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B86B5ACD-4EB3-F645-921D-264B2EC236EA}"/>
              </a:ext>
            </a:extLst>
          </p:cNvPr>
          <p:cNvSpPr/>
          <p:nvPr/>
        </p:nvSpPr>
        <p:spPr bwMode="auto">
          <a:xfrm>
            <a:off x="5220131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DDA3BA49-CFB8-7040-B8C4-D987DA053CE4}"/>
              </a:ext>
            </a:extLst>
          </p:cNvPr>
          <p:cNvSpPr/>
          <p:nvPr/>
        </p:nvSpPr>
        <p:spPr bwMode="auto">
          <a:xfrm>
            <a:off x="5517289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DB901E1-F533-B64B-A424-58030B443FC5}"/>
              </a:ext>
            </a:extLst>
          </p:cNvPr>
          <p:cNvSpPr/>
          <p:nvPr/>
        </p:nvSpPr>
        <p:spPr bwMode="auto">
          <a:xfrm>
            <a:off x="5808383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4BD384EC-AA13-6745-A4A5-F1B96A754E3A}"/>
              </a:ext>
            </a:extLst>
          </p:cNvPr>
          <p:cNvSpPr/>
          <p:nvPr/>
        </p:nvSpPr>
        <p:spPr bwMode="auto">
          <a:xfrm>
            <a:off x="4644008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832401F-6DA4-E04E-A709-967BAC7EC3A8}"/>
              </a:ext>
            </a:extLst>
          </p:cNvPr>
          <p:cNvSpPr/>
          <p:nvPr/>
        </p:nvSpPr>
        <p:spPr bwMode="auto">
          <a:xfrm>
            <a:off x="4935102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AA3EF166-349C-134C-87B6-B7CEF03EB537}"/>
              </a:ext>
            </a:extLst>
          </p:cNvPr>
          <p:cNvSpPr/>
          <p:nvPr/>
        </p:nvSpPr>
        <p:spPr bwMode="auto">
          <a:xfrm>
            <a:off x="5220131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FDD48AC1-E27E-3845-8ED7-38642303E817}"/>
              </a:ext>
            </a:extLst>
          </p:cNvPr>
          <p:cNvSpPr/>
          <p:nvPr/>
        </p:nvSpPr>
        <p:spPr bwMode="auto">
          <a:xfrm>
            <a:off x="5517289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23CA4604-B8D4-4049-820D-93E88A63072A}"/>
              </a:ext>
            </a:extLst>
          </p:cNvPr>
          <p:cNvSpPr/>
          <p:nvPr/>
        </p:nvSpPr>
        <p:spPr bwMode="auto">
          <a:xfrm>
            <a:off x="5808383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11CAB238-5F6F-834C-B4F4-0FE9530BDD53}"/>
              </a:ext>
            </a:extLst>
          </p:cNvPr>
          <p:cNvCxnSpPr>
            <a:cxnSpLocks/>
          </p:cNvCxnSpPr>
          <p:nvPr/>
        </p:nvCxnSpPr>
        <p:spPr bwMode="auto">
          <a:xfrm>
            <a:off x="2627784" y="3793272"/>
            <a:ext cx="1906116" cy="942993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135">
            <a:extLst>
              <a:ext uri="{FF2B5EF4-FFF2-40B4-BE49-F238E27FC236}">
                <a16:creationId xmlns:a16="http://schemas.microsoft.com/office/drawing/2014/main" id="{EB683CB5-95BA-D045-B88B-890EE7E27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880" y="2060848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216" name="TextBox 136">
            <a:extLst>
              <a:ext uri="{FF2B5EF4-FFF2-40B4-BE49-F238E27FC236}">
                <a16:creationId xmlns:a16="http://schemas.microsoft.com/office/drawing/2014/main" id="{99D0F202-9C26-2A47-9114-06C511B1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8" y="1700808"/>
            <a:ext cx="3145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17" name="TextBox 137">
            <a:extLst>
              <a:ext uri="{FF2B5EF4-FFF2-40B4-BE49-F238E27FC236}">
                <a16:creationId xmlns:a16="http://schemas.microsoft.com/office/drawing/2014/main" id="{26487472-0A4D-854D-85C1-E9CFA1E60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192" y="1628800"/>
            <a:ext cx="12984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1A66B893-5D18-3D4E-8BF0-52CA31E1336D}"/>
              </a:ext>
            </a:extLst>
          </p:cNvPr>
          <p:cNvSpPr/>
          <p:nvPr/>
        </p:nvSpPr>
        <p:spPr bwMode="auto">
          <a:xfrm>
            <a:off x="454197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5C82EC59-4200-824E-8434-BAD5341B796A}"/>
              </a:ext>
            </a:extLst>
          </p:cNvPr>
          <p:cNvSpPr/>
          <p:nvPr/>
        </p:nvSpPr>
        <p:spPr bwMode="auto">
          <a:xfrm>
            <a:off x="745291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775E39FC-F72F-0C46-92D1-11364522FBA5}"/>
              </a:ext>
            </a:extLst>
          </p:cNvPr>
          <p:cNvSpPr/>
          <p:nvPr/>
        </p:nvSpPr>
        <p:spPr bwMode="auto">
          <a:xfrm>
            <a:off x="1030320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C9F2FA7-6E24-614F-87D3-1FB4655F7129}"/>
              </a:ext>
            </a:extLst>
          </p:cNvPr>
          <p:cNvSpPr/>
          <p:nvPr/>
        </p:nvSpPr>
        <p:spPr bwMode="auto">
          <a:xfrm>
            <a:off x="1327478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D373DF51-7A75-794B-80C5-BD41B6374173}"/>
              </a:ext>
            </a:extLst>
          </p:cNvPr>
          <p:cNvSpPr/>
          <p:nvPr/>
        </p:nvSpPr>
        <p:spPr bwMode="auto">
          <a:xfrm>
            <a:off x="1618572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177F9466-0986-C547-AA00-6B6B3CFDF9C3}"/>
              </a:ext>
            </a:extLst>
          </p:cNvPr>
          <p:cNvSpPr/>
          <p:nvPr/>
        </p:nvSpPr>
        <p:spPr bwMode="auto">
          <a:xfrm>
            <a:off x="1906634" y="198578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1C7714B8-E888-4749-BD98-7AD53BD5B42B}"/>
              </a:ext>
            </a:extLst>
          </p:cNvPr>
          <p:cNvSpPr/>
          <p:nvPr/>
        </p:nvSpPr>
        <p:spPr bwMode="auto">
          <a:xfrm>
            <a:off x="2192674" y="1985789"/>
            <a:ext cx="291094" cy="26306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07C3F575-C53A-C742-A9B8-0ED157F93767}"/>
              </a:ext>
            </a:extLst>
          </p:cNvPr>
          <p:cNvSpPr/>
          <p:nvPr/>
        </p:nvSpPr>
        <p:spPr bwMode="auto">
          <a:xfrm>
            <a:off x="454197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09B38C7E-C483-B642-B6C9-996333EDB4F6}"/>
              </a:ext>
            </a:extLst>
          </p:cNvPr>
          <p:cNvSpPr/>
          <p:nvPr/>
        </p:nvSpPr>
        <p:spPr bwMode="auto">
          <a:xfrm>
            <a:off x="745291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F623EAEC-B50A-6B47-A71F-68AE302E4315}"/>
              </a:ext>
            </a:extLst>
          </p:cNvPr>
          <p:cNvSpPr/>
          <p:nvPr/>
        </p:nvSpPr>
        <p:spPr bwMode="auto">
          <a:xfrm>
            <a:off x="1030320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31E29FF8-B98A-A441-8C31-BB06C68934AB}"/>
              </a:ext>
            </a:extLst>
          </p:cNvPr>
          <p:cNvSpPr/>
          <p:nvPr/>
        </p:nvSpPr>
        <p:spPr bwMode="auto">
          <a:xfrm>
            <a:off x="1327478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6554551B-10D4-2C4C-94F8-DFDA4E9C70F8}"/>
              </a:ext>
            </a:extLst>
          </p:cNvPr>
          <p:cNvSpPr/>
          <p:nvPr/>
        </p:nvSpPr>
        <p:spPr bwMode="auto">
          <a:xfrm>
            <a:off x="1618572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607B0899-652D-244B-8299-A5E79B0D5DEB}"/>
              </a:ext>
            </a:extLst>
          </p:cNvPr>
          <p:cNvSpPr/>
          <p:nvPr/>
        </p:nvSpPr>
        <p:spPr bwMode="auto">
          <a:xfrm>
            <a:off x="1906634" y="22488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63224ACF-EF89-B346-989D-44B1D522C786}"/>
              </a:ext>
            </a:extLst>
          </p:cNvPr>
          <p:cNvSpPr/>
          <p:nvPr/>
        </p:nvSpPr>
        <p:spPr bwMode="auto">
          <a:xfrm>
            <a:off x="2191663" y="224885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7118F71B-E59F-3148-AB89-C74D55EFDE50}"/>
              </a:ext>
            </a:extLst>
          </p:cNvPr>
          <p:cNvSpPr/>
          <p:nvPr/>
        </p:nvSpPr>
        <p:spPr bwMode="auto">
          <a:xfrm>
            <a:off x="454197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165C99E-FB53-1949-B44E-9498AE360EE0}"/>
              </a:ext>
            </a:extLst>
          </p:cNvPr>
          <p:cNvSpPr/>
          <p:nvPr/>
        </p:nvSpPr>
        <p:spPr bwMode="auto">
          <a:xfrm>
            <a:off x="745291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A4FDE971-4A4F-C041-8661-CA5FE6DCDF5A}"/>
              </a:ext>
            </a:extLst>
          </p:cNvPr>
          <p:cNvSpPr/>
          <p:nvPr/>
        </p:nvSpPr>
        <p:spPr bwMode="auto">
          <a:xfrm>
            <a:off x="1030320" y="2536188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8613EB1E-5CB8-4243-BA78-1089AF5D1A12}"/>
              </a:ext>
            </a:extLst>
          </p:cNvPr>
          <p:cNvSpPr/>
          <p:nvPr/>
        </p:nvSpPr>
        <p:spPr bwMode="auto">
          <a:xfrm>
            <a:off x="1327478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A5D0FC9C-E1B4-C947-AB4E-2CF78E9721C9}"/>
              </a:ext>
            </a:extLst>
          </p:cNvPr>
          <p:cNvSpPr/>
          <p:nvPr/>
        </p:nvSpPr>
        <p:spPr bwMode="auto">
          <a:xfrm>
            <a:off x="1618572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8B82CF95-868E-534F-A900-E33903AFFC87}"/>
              </a:ext>
            </a:extLst>
          </p:cNvPr>
          <p:cNvSpPr/>
          <p:nvPr/>
        </p:nvSpPr>
        <p:spPr bwMode="auto">
          <a:xfrm>
            <a:off x="1906634" y="25361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F1753D64-2A5D-084E-BB23-8088E4CA0B5C}"/>
              </a:ext>
            </a:extLst>
          </p:cNvPr>
          <p:cNvSpPr/>
          <p:nvPr/>
        </p:nvSpPr>
        <p:spPr bwMode="auto">
          <a:xfrm>
            <a:off x="2191663" y="2536188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93F95D42-B0FA-5840-8151-A998460C532A}"/>
              </a:ext>
            </a:extLst>
          </p:cNvPr>
          <p:cNvSpPr/>
          <p:nvPr/>
        </p:nvSpPr>
        <p:spPr bwMode="auto">
          <a:xfrm>
            <a:off x="454197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51056425-A3C3-9348-803B-4D3026972527}"/>
              </a:ext>
            </a:extLst>
          </p:cNvPr>
          <p:cNvSpPr/>
          <p:nvPr/>
        </p:nvSpPr>
        <p:spPr bwMode="auto">
          <a:xfrm>
            <a:off x="745291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375CA995-8726-8A47-ACFE-94DAAF4723E2}"/>
              </a:ext>
            </a:extLst>
          </p:cNvPr>
          <p:cNvSpPr/>
          <p:nvPr/>
        </p:nvSpPr>
        <p:spPr bwMode="auto">
          <a:xfrm>
            <a:off x="1030320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009EA774-8F4E-CA4A-9D87-6C3E83040BC8}"/>
              </a:ext>
            </a:extLst>
          </p:cNvPr>
          <p:cNvSpPr/>
          <p:nvPr/>
        </p:nvSpPr>
        <p:spPr bwMode="auto">
          <a:xfrm>
            <a:off x="1327478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4A1726AA-F630-ED43-9DDA-32F493440F30}"/>
              </a:ext>
            </a:extLst>
          </p:cNvPr>
          <p:cNvSpPr/>
          <p:nvPr/>
        </p:nvSpPr>
        <p:spPr bwMode="auto">
          <a:xfrm>
            <a:off x="1618572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15CF5411-A0B5-074A-980D-80C090581883}"/>
              </a:ext>
            </a:extLst>
          </p:cNvPr>
          <p:cNvSpPr/>
          <p:nvPr/>
        </p:nvSpPr>
        <p:spPr bwMode="auto">
          <a:xfrm>
            <a:off x="1906634" y="2807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E4FA7C24-40DF-914E-83B2-D6D268CCE10D}"/>
              </a:ext>
            </a:extLst>
          </p:cNvPr>
          <p:cNvSpPr/>
          <p:nvPr/>
        </p:nvSpPr>
        <p:spPr bwMode="auto">
          <a:xfrm>
            <a:off x="2191663" y="2807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78854C57-02D7-CA4E-A747-573CD2F3972E}"/>
              </a:ext>
            </a:extLst>
          </p:cNvPr>
          <p:cNvSpPr/>
          <p:nvPr/>
        </p:nvSpPr>
        <p:spPr bwMode="auto">
          <a:xfrm>
            <a:off x="454197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F557518A-FBCC-E642-AF26-3D045445BE8F}"/>
              </a:ext>
            </a:extLst>
          </p:cNvPr>
          <p:cNvSpPr/>
          <p:nvPr/>
        </p:nvSpPr>
        <p:spPr bwMode="auto">
          <a:xfrm>
            <a:off x="745291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68DDA2F7-F89C-924B-A2FA-5007BB9A65EF}"/>
              </a:ext>
            </a:extLst>
          </p:cNvPr>
          <p:cNvSpPr/>
          <p:nvPr/>
        </p:nvSpPr>
        <p:spPr bwMode="auto">
          <a:xfrm>
            <a:off x="1030320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CA2071F7-125B-0A48-B4DD-5D9E1BFB99FD}"/>
              </a:ext>
            </a:extLst>
          </p:cNvPr>
          <p:cNvSpPr/>
          <p:nvPr/>
        </p:nvSpPr>
        <p:spPr bwMode="auto">
          <a:xfrm>
            <a:off x="1327478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C7791FA-8957-1345-9961-341594283BCD}"/>
              </a:ext>
            </a:extLst>
          </p:cNvPr>
          <p:cNvSpPr/>
          <p:nvPr/>
        </p:nvSpPr>
        <p:spPr bwMode="auto">
          <a:xfrm>
            <a:off x="1618572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4411573F-3F30-694F-A15A-C8805618FF50}"/>
              </a:ext>
            </a:extLst>
          </p:cNvPr>
          <p:cNvSpPr/>
          <p:nvPr/>
        </p:nvSpPr>
        <p:spPr bwMode="auto">
          <a:xfrm>
            <a:off x="1906634" y="309532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52C73521-8462-904D-88A0-65EB23A9C1E4}"/>
              </a:ext>
            </a:extLst>
          </p:cNvPr>
          <p:cNvSpPr/>
          <p:nvPr/>
        </p:nvSpPr>
        <p:spPr bwMode="auto">
          <a:xfrm>
            <a:off x="2192674" y="3095324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B339D0E-E04D-794B-8DFE-0057E4305AC4}"/>
              </a:ext>
            </a:extLst>
          </p:cNvPr>
          <p:cNvSpPr/>
          <p:nvPr/>
        </p:nvSpPr>
        <p:spPr bwMode="auto">
          <a:xfrm>
            <a:off x="454197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sz="119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89D72E1C-9DC3-2A4A-A1A1-CC54DA94BA66}"/>
              </a:ext>
            </a:extLst>
          </p:cNvPr>
          <p:cNvSpPr/>
          <p:nvPr/>
        </p:nvSpPr>
        <p:spPr bwMode="auto">
          <a:xfrm>
            <a:off x="745291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658C8F5-FB9D-D740-BE62-A6A9858CEBFC}"/>
              </a:ext>
            </a:extLst>
          </p:cNvPr>
          <p:cNvSpPr/>
          <p:nvPr/>
        </p:nvSpPr>
        <p:spPr bwMode="auto">
          <a:xfrm>
            <a:off x="1030320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BBE38BA1-F2FE-FC4F-8B28-4CFE006393CF}"/>
              </a:ext>
            </a:extLst>
          </p:cNvPr>
          <p:cNvSpPr/>
          <p:nvPr/>
        </p:nvSpPr>
        <p:spPr bwMode="auto">
          <a:xfrm>
            <a:off x="1327478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89A6348B-489D-8A46-B639-EE9D67049C30}"/>
              </a:ext>
            </a:extLst>
          </p:cNvPr>
          <p:cNvSpPr/>
          <p:nvPr/>
        </p:nvSpPr>
        <p:spPr bwMode="auto">
          <a:xfrm>
            <a:off x="1618572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961AB00B-78AA-0242-AB51-AD815779523F}"/>
              </a:ext>
            </a:extLst>
          </p:cNvPr>
          <p:cNvSpPr/>
          <p:nvPr/>
        </p:nvSpPr>
        <p:spPr bwMode="auto">
          <a:xfrm>
            <a:off x="1906634" y="3374892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A2C4AF13-6FB2-F943-A474-FA477F067BF3}"/>
              </a:ext>
            </a:extLst>
          </p:cNvPr>
          <p:cNvSpPr/>
          <p:nvPr/>
        </p:nvSpPr>
        <p:spPr bwMode="auto">
          <a:xfrm>
            <a:off x="2192674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7CA29B34-991E-8548-A62B-A853A9554D79}"/>
              </a:ext>
            </a:extLst>
          </p:cNvPr>
          <p:cNvSpPr/>
          <p:nvPr/>
        </p:nvSpPr>
        <p:spPr bwMode="auto">
          <a:xfrm>
            <a:off x="45318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FBC503AF-F37B-964E-BB36-D2FB0221301B}"/>
              </a:ext>
            </a:extLst>
          </p:cNvPr>
          <p:cNvSpPr/>
          <p:nvPr/>
        </p:nvSpPr>
        <p:spPr bwMode="auto">
          <a:xfrm>
            <a:off x="750345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F24D6095-F03A-3146-AE26-ABC8623F6E07}"/>
              </a:ext>
            </a:extLst>
          </p:cNvPr>
          <p:cNvSpPr/>
          <p:nvPr/>
        </p:nvSpPr>
        <p:spPr bwMode="auto">
          <a:xfrm>
            <a:off x="1035373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6B78D906-0BE3-0040-80E9-D84657C8C2F8}"/>
              </a:ext>
            </a:extLst>
          </p:cNvPr>
          <p:cNvSpPr/>
          <p:nvPr/>
        </p:nvSpPr>
        <p:spPr bwMode="auto">
          <a:xfrm>
            <a:off x="132343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86EF543A-8146-1E4C-82B7-C0FE9E5581BB}"/>
              </a:ext>
            </a:extLst>
          </p:cNvPr>
          <p:cNvSpPr/>
          <p:nvPr/>
        </p:nvSpPr>
        <p:spPr bwMode="auto">
          <a:xfrm>
            <a:off x="1614529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BA302B69-DD8C-1949-9E35-0D738A874495}"/>
              </a:ext>
            </a:extLst>
          </p:cNvPr>
          <p:cNvSpPr/>
          <p:nvPr/>
        </p:nvSpPr>
        <p:spPr bwMode="auto">
          <a:xfrm>
            <a:off x="190158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05824467-8098-3F4A-896E-D249557A807E}"/>
              </a:ext>
            </a:extLst>
          </p:cNvPr>
          <p:cNvSpPr/>
          <p:nvPr/>
        </p:nvSpPr>
        <p:spPr bwMode="auto">
          <a:xfrm>
            <a:off x="218762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A39B154D-1767-8343-856E-7DB737E34EAA}"/>
              </a:ext>
            </a:extLst>
          </p:cNvPr>
          <p:cNvCxnSpPr>
            <a:cxnSpLocks/>
          </p:cNvCxnSpPr>
          <p:nvPr/>
        </p:nvCxnSpPr>
        <p:spPr bwMode="auto">
          <a:xfrm>
            <a:off x="4283968" y="3356992"/>
            <a:ext cx="651134" cy="1089824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>
            <a:extLst>
              <a:ext uri="{FF2B5EF4-FFF2-40B4-BE49-F238E27FC236}">
                <a16:creationId xmlns:a16="http://schemas.microsoft.com/office/drawing/2014/main" id="{181E8500-1FBC-AE47-930C-9B78D8F92410}"/>
              </a:ext>
            </a:extLst>
          </p:cNvPr>
          <p:cNvSpPr/>
          <p:nvPr/>
        </p:nvSpPr>
        <p:spPr bwMode="auto">
          <a:xfrm>
            <a:off x="6276879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FDA94954-EA3E-8647-A501-F329528C2FF9}"/>
              </a:ext>
            </a:extLst>
          </p:cNvPr>
          <p:cNvSpPr/>
          <p:nvPr/>
        </p:nvSpPr>
        <p:spPr bwMode="auto">
          <a:xfrm>
            <a:off x="6567973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3EA89BA-667F-0749-9705-038732D521F5}"/>
              </a:ext>
            </a:extLst>
          </p:cNvPr>
          <p:cNvSpPr/>
          <p:nvPr/>
        </p:nvSpPr>
        <p:spPr bwMode="auto">
          <a:xfrm>
            <a:off x="685300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7407F11C-DED6-4647-A7F8-C64469C62A6D}"/>
              </a:ext>
            </a:extLst>
          </p:cNvPr>
          <p:cNvSpPr/>
          <p:nvPr/>
        </p:nvSpPr>
        <p:spPr bwMode="auto">
          <a:xfrm>
            <a:off x="7150160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0FAEC486-BF39-E94E-87A7-0B694A4E23F0}"/>
              </a:ext>
            </a:extLst>
          </p:cNvPr>
          <p:cNvSpPr/>
          <p:nvPr/>
        </p:nvSpPr>
        <p:spPr bwMode="auto">
          <a:xfrm>
            <a:off x="7441254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3AF3E748-BC73-4346-BFA9-848AAC95EE65}"/>
              </a:ext>
            </a:extLst>
          </p:cNvPr>
          <p:cNvSpPr/>
          <p:nvPr/>
        </p:nvSpPr>
        <p:spPr bwMode="auto">
          <a:xfrm>
            <a:off x="773841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DB3ECFB-AFB2-EF4A-929C-10792F78BB89}"/>
              </a:ext>
            </a:extLst>
          </p:cNvPr>
          <p:cNvSpPr/>
          <p:nvPr/>
        </p:nvSpPr>
        <p:spPr bwMode="auto">
          <a:xfrm>
            <a:off x="8042645" y="1904485"/>
            <a:ext cx="291094" cy="2630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38EE8E3A-1D59-CD47-9A24-8848FF59B6B5}"/>
              </a:ext>
            </a:extLst>
          </p:cNvPr>
          <p:cNvSpPr/>
          <p:nvPr/>
        </p:nvSpPr>
        <p:spPr bwMode="auto">
          <a:xfrm>
            <a:off x="6275868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A93700A9-EDD3-564C-B86B-EBB41011A566}"/>
              </a:ext>
            </a:extLst>
          </p:cNvPr>
          <p:cNvSpPr/>
          <p:nvPr/>
        </p:nvSpPr>
        <p:spPr bwMode="auto">
          <a:xfrm>
            <a:off x="656696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0C87F99C-9091-FE41-9A96-CB0339BD545C}"/>
              </a:ext>
            </a:extLst>
          </p:cNvPr>
          <p:cNvSpPr/>
          <p:nvPr/>
        </p:nvSpPr>
        <p:spPr bwMode="auto">
          <a:xfrm>
            <a:off x="685199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E4F3B3C2-A2FF-8E48-BB2D-AEF07F771F13}"/>
              </a:ext>
            </a:extLst>
          </p:cNvPr>
          <p:cNvSpPr/>
          <p:nvPr/>
        </p:nvSpPr>
        <p:spPr bwMode="auto">
          <a:xfrm>
            <a:off x="7149149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F67BE6A5-5522-2141-A9E5-B0B34873E672}"/>
              </a:ext>
            </a:extLst>
          </p:cNvPr>
          <p:cNvSpPr/>
          <p:nvPr/>
        </p:nvSpPr>
        <p:spPr bwMode="auto">
          <a:xfrm>
            <a:off x="7440243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4708A66F-3674-7A42-8851-2262C7A5C2BF}"/>
              </a:ext>
            </a:extLst>
          </p:cNvPr>
          <p:cNvSpPr/>
          <p:nvPr/>
        </p:nvSpPr>
        <p:spPr bwMode="auto">
          <a:xfrm>
            <a:off x="773740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BE92FA0D-355D-2A40-A442-6669DF96B797}"/>
              </a:ext>
            </a:extLst>
          </p:cNvPr>
          <p:cNvSpPr/>
          <p:nvPr/>
        </p:nvSpPr>
        <p:spPr bwMode="auto">
          <a:xfrm>
            <a:off x="8042645" y="2167550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7F585260-2CA1-1441-86C8-BA69DDAAF2B8}"/>
              </a:ext>
            </a:extLst>
          </p:cNvPr>
          <p:cNvSpPr/>
          <p:nvPr/>
        </p:nvSpPr>
        <p:spPr bwMode="auto">
          <a:xfrm>
            <a:off x="6275868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6414518-5C8E-DB4D-AD87-34C126410ABC}"/>
              </a:ext>
            </a:extLst>
          </p:cNvPr>
          <p:cNvSpPr/>
          <p:nvPr/>
        </p:nvSpPr>
        <p:spPr bwMode="auto">
          <a:xfrm>
            <a:off x="656696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3DB6B241-6DF5-9546-813E-E7279BDA2C90}"/>
              </a:ext>
            </a:extLst>
          </p:cNvPr>
          <p:cNvSpPr/>
          <p:nvPr/>
        </p:nvSpPr>
        <p:spPr bwMode="auto">
          <a:xfrm>
            <a:off x="6851991" y="2454883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321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A0CE4E46-A241-7247-B152-65B42410DF54}"/>
              </a:ext>
            </a:extLst>
          </p:cNvPr>
          <p:cNvSpPr/>
          <p:nvPr/>
        </p:nvSpPr>
        <p:spPr bwMode="auto">
          <a:xfrm>
            <a:off x="7149149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3CC529F9-ED00-584D-8F6E-519607C47549}"/>
              </a:ext>
            </a:extLst>
          </p:cNvPr>
          <p:cNvSpPr/>
          <p:nvPr/>
        </p:nvSpPr>
        <p:spPr bwMode="auto">
          <a:xfrm>
            <a:off x="7440243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AEBFABC-478A-8448-8A76-8BED95A413E4}"/>
              </a:ext>
            </a:extLst>
          </p:cNvPr>
          <p:cNvSpPr/>
          <p:nvPr/>
        </p:nvSpPr>
        <p:spPr bwMode="auto">
          <a:xfrm>
            <a:off x="773740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731EA11A-4B1F-F143-A897-873841462F85}"/>
              </a:ext>
            </a:extLst>
          </p:cNvPr>
          <p:cNvSpPr/>
          <p:nvPr/>
        </p:nvSpPr>
        <p:spPr bwMode="auto">
          <a:xfrm>
            <a:off x="8042645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CCC1DEEA-927B-EA43-99BB-3160F2A918B1}"/>
              </a:ext>
            </a:extLst>
          </p:cNvPr>
          <p:cNvSpPr/>
          <p:nvPr/>
        </p:nvSpPr>
        <p:spPr bwMode="auto">
          <a:xfrm>
            <a:off x="6275868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36B1E6EC-D754-084E-A357-B555EC998E47}"/>
              </a:ext>
            </a:extLst>
          </p:cNvPr>
          <p:cNvSpPr/>
          <p:nvPr/>
        </p:nvSpPr>
        <p:spPr bwMode="auto">
          <a:xfrm>
            <a:off x="656696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95FAEA34-0090-6C49-A6BB-FF5920FD8F7B}"/>
              </a:ext>
            </a:extLst>
          </p:cNvPr>
          <p:cNvSpPr/>
          <p:nvPr/>
        </p:nvSpPr>
        <p:spPr bwMode="auto">
          <a:xfrm>
            <a:off x="6851991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607652AF-4DB1-3946-B447-903ED2F63443}"/>
              </a:ext>
            </a:extLst>
          </p:cNvPr>
          <p:cNvSpPr/>
          <p:nvPr/>
        </p:nvSpPr>
        <p:spPr bwMode="auto">
          <a:xfrm>
            <a:off x="7149149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B39D081-221D-1444-9D0C-BD3FE0F269D1}"/>
              </a:ext>
            </a:extLst>
          </p:cNvPr>
          <p:cNvSpPr/>
          <p:nvPr/>
        </p:nvSpPr>
        <p:spPr bwMode="auto">
          <a:xfrm>
            <a:off x="7440243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52F70F0A-521A-2D41-ADFC-AB3AF361C67E}"/>
              </a:ext>
            </a:extLst>
          </p:cNvPr>
          <p:cNvSpPr/>
          <p:nvPr/>
        </p:nvSpPr>
        <p:spPr bwMode="auto">
          <a:xfrm>
            <a:off x="773740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97A2B506-D184-8B45-8002-738E306AC5A5}"/>
              </a:ext>
            </a:extLst>
          </p:cNvPr>
          <p:cNvSpPr/>
          <p:nvPr/>
        </p:nvSpPr>
        <p:spPr bwMode="auto">
          <a:xfrm>
            <a:off x="8042645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49F731-33D9-3143-93C1-54246272C7D6}"/>
              </a:ext>
            </a:extLst>
          </p:cNvPr>
          <p:cNvSpPr/>
          <p:nvPr/>
        </p:nvSpPr>
        <p:spPr bwMode="auto">
          <a:xfrm>
            <a:off x="6276879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E688D9F1-4A3B-1F49-BE6D-9CA5500CE792}"/>
              </a:ext>
            </a:extLst>
          </p:cNvPr>
          <p:cNvSpPr/>
          <p:nvPr/>
        </p:nvSpPr>
        <p:spPr bwMode="auto">
          <a:xfrm>
            <a:off x="6567973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8E856561-B7E5-F142-84D1-8BB29BF79662}"/>
              </a:ext>
            </a:extLst>
          </p:cNvPr>
          <p:cNvSpPr/>
          <p:nvPr/>
        </p:nvSpPr>
        <p:spPr bwMode="auto">
          <a:xfrm>
            <a:off x="6853002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E2687C7C-1CF1-3745-9783-5B5B31D52365}"/>
              </a:ext>
            </a:extLst>
          </p:cNvPr>
          <p:cNvSpPr/>
          <p:nvPr/>
        </p:nvSpPr>
        <p:spPr bwMode="auto">
          <a:xfrm>
            <a:off x="7150160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31EE07DD-8D63-2448-98DB-12DE0D241C9F}"/>
              </a:ext>
            </a:extLst>
          </p:cNvPr>
          <p:cNvSpPr/>
          <p:nvPr/>
        </p:nvSpPr>
        <p:spPr bwMode="auto">
          <a:xfrm>
            <a:off x="7441254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E766FB4F-16BF-444E-BD61-B161B40BA759}"/>
              </a:ext>
            </a:extLst>
          </p:cNvPr>
          <p:cNvSpPr/>
          <p:nvPr/>
        </p:nvSpPr>
        <p:spPr bwMode="auto">
          <a:xfrm>
            <a:off x="7738412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05CEBFD1-4BB4-BB4E-8B67-7EE33002BCC7}"/>
              </a:ext>
            </a:extLst>
          </p:cNvPr>
          <p:cNvSpPr/>
          <p:nvPr/>
        </p:nvSpPr>
        <p:spPr bwMode="auto">
          <a:xfrm>
            <a:off x="8042645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525735B8-600D-0D4E-874A-449E1391E343}"/>
              </a:ext>
            </a:extLst>
          </p:cNvPr>
          <p:cNvSpPr/>
          <p:nvPr/>
        </p:nvSpPr>
        <p:spPr bwMode="auto">
          <a:xfrm>
            <a:off x="6276879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473E818B-968C-FE40-B943-0BD23E8588E2}"/>
              </a:ext>
            </a:extLst>
          </p:cNvPr>
          <p:cNvSpPr/>
          <p:nvPr/>
        </p:nvSpPr>
        <p:spPr bwMode="auto">
          <a:xfrm>
            <a:off x="6567973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0D5C2D1-D86E-014F-AA69-A51B37CFC2A9}"/>
              </a:ext>
            </a:extLst>
          </p:cNvPr>
          <p:cNvSpPr/>
          <p:nvPr/>
        </p:nvSpPr>
        <p:spPr bwMode="auto">
          <a:xfrm>
            <a:off x="6853002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7064B79E-2007-4843-87C2-5CAF127489B5}"/>
              </a:ext>
            </a:extLst>
          </p:cNvPr>
          <p:cNvSpPr/>
          <p:nvPr/>
        </p:nvSpPr>
        <p:spPr bwMode="auto">
          <a:xfrm>
            <a:off x="7150160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66D612DA-E197-964F-AA86-D447F618DA39}"/>
              </a:ext>
            </a:extLst>
          </p:cNvPr>
          <p:cNvSpPr/>
          <p:nvPr/>
        </p:nvSpPr>
        <p:spPr bwMode="auto">
          <a:xfrm>
            <a:off x="7441254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C537B7D3-4509-324F-91C0-CB4601EEACF2}"/>
              </a:ext>
            </a:extLst>
          </p:cNvPr>
          <p:cNvSpPr/>
          <p:nvPr/>
        </p:nvSpPr>
        <p:spPr bwMode="auto">
          <a:xfrm>
            <a:off x="7738412" y="3293587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B545510B-3A7B-504F-8AA8-F785564F292F}"/>
              </a:ext>
            </a:extLst>
          </p:cNvPr>
          <p:cNvSpPr/>
          <p:nvPr/>
        </p:nvSpPr>
        <p:spPr bwMode="auto">
          <a:xfrm>
            <a:off x="8042645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D5A9002B-207F-BB4D-AF5E-C76A36487910}"/>
              </a:ext>
            </a:extLst>
          </p:cNvPr>
          <p:cNvSpPr/>
          <p:nvPr/>
        </p:nvSpPr>
        <p:spPr bwMode="auto">
          <a:xfrm>
            <a:off x="6275868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0BA40B65-18EC-8F44-BC91-1769ECC969CE}"/>
              </a:ext>
            </a:extLst>
          </p:cNvPr>
          <p:cNvSpPr/>
          <p:nvPr/>
        </p:nvSpPr>
        <p:spPr bwMode="auto">
          <a:xfrm>
            <a:off x="6573026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4C1ECDC3-7EFB-8C47-9659-B1400D271FEB}"/>
              </a:ext>
            </a:extLst>
          </p:cNvPr>
          <p:cNvSpPr/>
          <p:nvPr/>
        </p:nvSpPr>
        <p:spPr bwMode="auto">
          <a:xfrm>
            <a:off x="685805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4CE6CFF9-C3EF-284D-8EA6-061216DD8322}"/>
              </a:ext>
            </a:extLst>
          </p:cNvPr>
          <p:cNvSpPr/>
          <p:nvPr/>
        </p:nvSpPr>
        <p:spPr bwMode="auto">
          <a:xfrm>
            <a:off x="7155213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94BE7B88-6057-0D4F-94AE-1B79F41F235E}"/>
              </a:ext>
            </a:extLst>
          </p:cNvPr>
          <p:cNvSpPr/>
          <p:nvPr/>
        </p:nvSpPr>
        <p:spPr bwMode="auto">
          <a:xfrm>
            <a:off x="7446307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55921B11-7B46-2946-8A82-05A62D8009FF}"/>
              </a:ext>
            </a:extLst>
          </p:cNvPr>
          <p:cNvSpPr/>
          <p:nvPr/>
        </p:nvSpPr>
        <p:spPr bwMode="auto">
          <a:xfrm>
            <a:off x="774346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5A33253A-E105-E748-8605-DD0B04B87624}"/>
              </a:ext>
            </a:extLst>
          </p:cNvPr>
          <p:cNvSpPr/>
          <p:nvPr/>
        </p:nvSpPr>
        <p:spPr bwMode="auto">
          <a:xfrm>
            <a:off x="8047699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9" name="Straight Arrow Connector 318">
            <a:extLst>
              <a:ext uri="{FF2B5EF4-FFF2-40B4-BE49-F238E27FC236}">
                <a16:creationId xmlns:a16="http://schemas.microsoft.com/office/drawing/2014/main" id="{8B29D090-8894-C245-8FCA-3ADCAC0FEC8C}"/>
              </a:ext>
            </a:extLst>
          </p:cNvPr>
          <p:cNvCxnSpPr>
            <a:cxnSpLocks/>
          </p:cNvCxnSpPr>
          <p:nvPr/>
        </p:nvCxnSpPr>
        <p:spPr bwMode="auto">
          <a:xfrm flipV="1">
            <a:off x="6275868" y="3979534"/>
            <a:ext cx="874292" cy="84475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TextBox 323">
            <a:extLst>
              <a:ext uri="{FF2B5EF4-FFF2-40B4-BE49-F238E27FC236}">
                <a16:creationId xmlns:a16="http://schemas.microsoft.com/office/drawing/2014/main" id="{172FC10E-1C90-1344-827D-07658ECBCCC4}"/>
              </a:ext>
            </a:extLst>
          </p:cNvPr>
          <p:cNvSpPr txBox="1"/>
          <p:nvPr/>
        </p:nvSpPr>
        <p:spPr>
          <a:xfrm>
            <a:off x="3131840" y="4921423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FA1531C4-C4EA-FD4C-9545-9DFF2817C77F}"/>
              </a:ext>
            </a:extLst>
          </p:cNvPr>
          <p:cNvSpPr txBox="1"/>
          <p:nvPr/>
        </p:nvSpPr>
        <p:spPr>
          <a:xfrm>
            <a:off x="6700013" y="4446816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</p:spTree>
    <p:extLst>
      <p:ext uri="{BB962C8B-B14F-4D97-AF65-F5344CB8AC3E}">
        <p14:creationId xmlns:p14="http://schemas.microsoft.com/office/powerpoint/2010/main" val="915058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C0FD2D-9D31-B04B-B67C-48BB66B6437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2B7D0-5B72-1445-A114-FB97DEC0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70" y="990600"/>
            <a:ext cx="502406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973" y="6499227"/>
            <a:ext cx="20858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Reproduced from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68195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Prefix Sum (Scan)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Prefix sum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scan</a:t>
            </a:r>
            <a:r>
              <a:rPr lang="en-US" dirty="0"/>
              <a:t> is an operation that takes an input array and an associative operator,</a:t>
            </a:r>
          </a:p>
          <a:p>
            <a:pPr lvl="1"/>
            <a:r>
              <a:rPr lang="en-US" dirty="0"/>
              <a:t>E.g., addition, multiplication, maximum, minimum</a:t>
            </a:r>
          </a:p>
          <a:p>
            <a:r>
              <a:rPr lang="en-US" dirty="0"/>
              <a:t>And returns an output array that is the result of recursively applying the associative operator on the elements of the input array</a:t>
            </a:r>
          </a:p>
          <a:p>
            <a:endParaRPr lang="en-US" dirty="0"/>
          </a:p>
          <a:p>
            <a:r>
              <a:rPr lang="en-US" dirty="0"/>
              <a:t>Input array [x</a:t>
            </a:r>
            <a:r>
              <a:rPr lang="en-US" baseline="-25000" dirty="0"/>
              <a:t>0</a:t>
            </a:r>
            <a:r>
              <a:rPr lang="en-US" dirty="0"/>
              <a:t>, x</a:t>
            </a:r>
            <a:r>
              <a:rPr lang="en-US" baseline="-25000" dirty="0"/>
              <a:t>1</a:t>
            </a:r>
            <a:r>
              <a:rPr lang="en-US" dirty="0"/>
              <a:t>, …, x</a:t>
            </a:r>
            <a:r>
              <a:rPr lang="en-US" baseline="-25000" dirty="0"/>
              <a:t>n-1</a:t>
            </a:r>
            <a:r>
              <a:rPr lang="en-US" dirty="0"/>
              <a:t>] </a:t>
            </a:r>
          </a:p>
          <a:p>
            <a:r>
              <a:rPr lang="en-US" dirty="0"/>
              <a:t>Associative operator </a:t>
            </a:r>
            <a:r>
              <a:rPr lang="pt-BR" dirty="0"/>
              <a:t>⊕</a:t>
            </a:r>
          </a:p>
          <a:p>
            <a:endParaRPr lang="en-US" dirty="0"/>
          </a:p>
          <a:p>
            <a:r>
              <a:rPr lang="en-US" dirty="0"/>
              <a:t>An output array [y</a:t>
            </a:r>
            <a:r>
              <a:rPr lang="en-US" baseline="-25000" dirty="0"/>
              <a:t>0</a:t>
            </a:r>
            <a:r>
              <a:rPr lang="en-US" dirty="0"/>
              <a:t>, y</a:t>
            </a:r>
            <a:r>
              <a:rPr lang="en-US" baseline="-25000" dirty="0"/>
              <a:t>1</a:t>
            </a:r>
            <a:r>
              <a:rPr lang="en-US" dirty="0"/>
              <a:t>, …, y</a:t>
            </a:r>
            <a:r>
              <a:rPr lang="en-US" baseline="-25000" dirty="0"/>
              <a:t>n-1</a:t>
            </a:r>
            <a:r>
              <a:rPr lang="en-US" dirty="0"/>
              <a:t>] where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Exclusive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>scan: </a:t>
            </a:r>
            <a:r>
              <a:rPr lang="en-US" dirty="0" err="1"/>
              <a:t>y</a:t>
            </a:r>
            <a:r>
              <a:rPr lang="en-US" baseline="-25000" dirty="0" err="1"/>
              <a:t>i</a:t>
            </a:r>
            <a:r>
              <a:rPr lang="en-US" dirty="0"/>
              <a:t> = x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pt-BR" dirty="0"/>
              <a:t>⊕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pt-BR" dirty="0"/>
              <a:t>⊕ ... ⊕ </a:t>
            </a:r>
            <a:r>
              <a:rPr lang="en-US" dirty="0"/>
              <a:t>x</a:t>
            </a:r>
            <a:r>
              <a:rPr lang="en-US" baseline="-25000" dirty="0"/>
              <a:t>i-1</a:t>
            </a:r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Inclusive </a:t>
            </a:r>
            <a:r>
              <a:rPr lang="en-US" dirty="0"/>
              <a:t>scan: </a:t>
            </a:r>
            <a:r>
              <a:rPr lang="en-US" dirty="0" err="1"/>
              <a:t>y</a:t>
            </a:r>
            <a:r>
              <a:rPr lang="en-US" baseline="-25000" dirty="0" err="1"/>
              <a:t>i</a:t>
            </a:r>
            <a:r>
              <a:rPr lang="en-US" dirty="0"/>
              <a:t> = x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pt-BR" dirty="0"/>
              <a:t>⊕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pt-BR" dirty="0"/>
              <a:t>⊕ ... ⊕ </a:t>
            </a:r>
            <a:r>
              <a:rPr lang="en-US" dirty="0"/>
              <a:t>x</a:t>
            </a:r>
            <a:r>
              <a:rPr lang="en-US" baseline="-25000" dirty="0"/>
              <a:t>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239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447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611560" y="3125749"/>
            <a:ext cx="622920" cy="1527388"/>
          </a:xfrm>
          <a:prstGeom prst="arc">
            <a:avLst>
              <a:gd name="adj1" fmla="val 5253048"/>
              <a:gd name="adj2" fmla="val 16232923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645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new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597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Kogge</a:t>
            </a:r>
            <a:r>
              <a:rPr lang="en-US" sz="4000" dirty="0"/>
              <a:t>-Stone Parallel (Inclusive) Scan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04673" y="2195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804673" y="3147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804673" y="4100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804673" y="5052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Freeform 44"/>
          <p:cNvSpPr/>
          <p:nvPr/>
        </p:nvSpPr>
        <p:spPr>
          <a:xfrm>
            <a:off x="295234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0889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86543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32198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77852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523507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69161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4816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57617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8620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32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33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218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319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3901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904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8428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9431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53000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4003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86207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3327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532038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49158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77761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94881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621440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38560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2336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7764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33402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87682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390125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32925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4904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332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5786699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5329499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484280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38560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394315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48595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Left Brace 52"/>
          <p:cNvSpPr/>
          <p:nvPr/>
        </p:nvSpPr>
        <p:spPr>
          <a:xfrm>
            <a:off x="2494033" y="2052856"/>
            <a:ext cx="156959" cy="3555201"/>
          </a:xfrm>
          <a:prstGeom prst="leftBrac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09412" y="3506915"/>
            <a:ext cx="234035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Observation:</a:t>
            </a:r>
            <a:r>
              <a:rPr lang="en-US" dirty="0"/>
              <a:t> memory locations are reused</a:t>
            </a:r>
          </a:p>
        </p:txBody>
      </p:sp>
      <p:sp>
        <p:nvSpPr>
          <p:cNvPr id="59" name="Slide Number Placeholder 4">
            <a:extLst>
              <a:ext uri="{FF2B5EF4-FFF2-40B4-BE49-F238E27FC236}">
                <a16:creationId xmlns:a16="http://schemas.microsoft.com/office/drawing/2014/main" id="{2DD49670-5399-524C-9DE0-5241B22D76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0" name="TextBox 610">
            <a:extLst>
              <a:ext uri="{FF2B5EF4-FFF2-40B4-BE49-F238E27FC236}">
                <a16:creationId xmlns:a16="http://schemas.microsoft.com/office/drawing/2014/main" id="{84BA9677-1E0D-5447-A062-5AD3E3269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3790037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Matrices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28650" y="4491538"/>
            <a:ext cx="7886700" cy="1889790"/>
          </a:xfrm>
        </p:spPr>
        <p:txBody>
          <a:bodyPr>
            <a:noAutofit/>
          </a:bodyPr>
          <a:lstStyle/>
          <a:p>
            <a:r>
              <a:rPr lang="en-US" sz="2400" dirty="0"/>
              <a:t>Opportunities:</a:t>
            </a:r>
          </a:p>
          <a:p>
            <a:pPr lvl="1"/>
            <a:r>
              <a:rPr lang="en-US" sz="2000" dirty="0"/>
              <a:t>Do not need to allocate </a:t>
            </a:r>
            <a:r>
              <a:rPr lang="en-US" sz="2000" dirty="0">
                <a:solidFill>
                  <a:srgbClr val="7030A0"/>
                </a:solidFill>
              </a:rPr>
              <a:t>space for zeros </a:t>
            </a:r>
            <a:r>
              <a:rPr lang="en-US" sz="2000" dirty="0"/>
              <a:t>(save memory capacity)</a:t>
            </a:r>
          </a:p>
          <a:p>
            <a:pPr lvl="1"/>
            <a:r>
              <a:rPr lang="en-US" sz="2000" dirty="0"/>
              <a:t>Do not need to </a:t>
            </a:r>
            <a:r>
              <a:rPr lang="en-US" sz="2000" dirty="0">
                <a:solidFill>
                  <a:srgbClr val="C00000"/>
                </a:solidFill>
              </a:rPr>
              <a:t>load zeros </a:t>
            </a:r>
            <a:r>
              <a:rPr lang="en-US" sz="2000" dirty="0"/>
              <a:t>(save memory bandwidth)</a:t>
            </a:r>
          </a:p>
          <a:p>
            <a:pPr lvl="1"/>
            <a:r>
              <a:rPr lang="en-US" sz="2000" dirty="0"/>
              <a:t>Do not need to </a:t>
            </a:r>
            <a:r>
              <a:rPr lang="en-US" sz="2000" dirty="0">
                <a:solidFill>
                  <a:srgbClr val="CC9900"/>
                </a:solidFill>
              </a:rPr>
              <a:t>compute with zeros </a:t>
            </a:r>
            <a:r>
              <a:rPr lang="en-US" sz="2000" dirty="0"/>
              <a:t>(save computation time)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065276" y="1856112"/>
          <a:ext cx="2441448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5675376" y="1856112"/>
          <a:ext cx="2441448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7504" y="1064930"/>
            <a:ext cx="44297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 </a:t>
            </a:r>
            <a:r>
              <a:rPr lang="en-US" sz="2000" dirty="0">
                <a:solidFill>
                  <a:srgbClr val="0070C0"/>
                </a:solidFill>
              </a:rPr>
              <a:t>dense matrix </a:t>
            </a:r>
            <a:r>
              <a:rPr lang="en-US" sz="2000" dirty="0"/>
              <a:t>is one where the majority of elements are not zero</a:t>
            </a:r>
          </a:p>
        </p:txBody>
      </p:sp>
      <p:sp>
        <p:nvSpPr>
          <p:cNvPr id="4" name="Rectangle 3"/>
          <p:cNvSpPr/>
          <p:nvPr/>
        </p:nvSpPr>
        <p:spPr>
          <a:xfrm>
            <a:off x="4727868" y="908720"/>
            <a:ext cx="4308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 </a:t>
            </a:r>
            <a:r>
              <a:rPr lang="en-US" sz="2000" dirty="0">
                <a:solidFill>
                  <a:srgbClr val="0070C0"/>
                </a:solidFill>
              </a:rPr>
              <a:t>sparse matrix </a:t>
            </a:r>
            <a:r>
              <a:rPr lang="en-US" sz="2000" dirty="0"/>
              <a:t>is one where many elements are zero</a:t>
            </a:r>
          </a:p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(many real world systems are sparse)</a:t>
            </a:r>
          </a:p>
        </p:txBody>
      </p:sp>
      <p:sp>
        <p:nvSpPr>
          <p:cNvPr id="8" name="TextBox 610">
            <a:extLst>
              <a:ext uri="{FF2B5EF4-FFF2-40B4-BE49-F238E27FC236}">
                <a16:creationId xmlns:a16="http://schemas.microsoft.com/office/drawing/2014/main" id="{F8476E61-8474-0146-B6F2-7A8CA14F3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78A263C-7554-E74F-A718-705539D396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988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>
            <a:off x="1789383" y="5065447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886663" y="5065446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532583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6312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1747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/CSR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89383" y="141245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89383" y="3808115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89383" y="4533909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789383" y="525335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0042" y="1435509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4922" y="3851602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RowPtrs</a:t>
            </a:r>
            <a:r>
              <a:rPr lang="en-US" sz="2400" dirty="0"/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6093" y="4600479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9694" y="5296840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070730" y="4312305"/>
            <a:ext cx="3847916" cy="212079"/>
            <a:chOff x="1720823" y="4996202"/>
            <a:chExt cx="3847916" cy="212079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720823" y="4996202"/>
              <a:ext cx="0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236527" y="4996202"/>
              <a:ext cx="567344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803871" y="4996202"/>
              <a:ext cx="1660152" cy="212079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319574" y="4996202"/>
              <a:ext cx="2249165" cy="212079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4064904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65316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4535715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5636127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2057936" y="5889402"/>
            <a:ext cx="3875371" cy="457200"/>
            <a:chOff x="1708029" y="6281199"/>
            <a:chExt cx="3875371" cy="457200"/>
          </a:xfrm>
        </p:grpSpPr>
        <p:sp>
          <p:nvSpPr>
            <p:cNvPr id="38" name="Freeform 37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02215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43494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680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867123" y="1196752"/>
            <a:ext cx="1683502" cy="2101675"/>
            <a:chOff x="1708029" y="6281199"/>
            <a:chExt cx="1683502" cy="2101675"/>
          </a:xfrm>
        </p:grpSpPr>
        <p:sp>
          <p:nvSpPr>
            <p:cNvPr id="47" name="Freeform 46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11875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31305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45811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6353754" y="1753052"/>
            <a:ext cx="2682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sp>
        <p:nvSpPr>
          <p:cNvPr id="36" name="TextBox 610">
            <a:extLst>
              <a:ext uri="{FF2B5EF4-FFF2-40B4-BE49-F238E27FC236}">
                <a16:creationId xmlns:a16="http://schemas.microsoft.com/office/drawing/2014/main" id="{08E61871-0F2C-B048-9222-95ECDBA39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9" name="Slide Number Placeholder 4">
            <a:extLst>
              <a:ext uri="{FF2B5EF4-FFF2-40B4-BE49-F238E27FC236}">
                <a16:creationId xmlns:a16="http://schemas.microsoft.com/office/drawing/2014/main" id="{69E3F2E8-B889-F448-98D8-6FA706BED2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92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196752"/>
            <a:ext cx="8428037" cy="2079848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Graph Search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679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Dynamic Data Extraction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data to be processed </a:t>
            </a:r>
            <a:r>
              <a:rPr lang="en-US" altLang="zh-CN" dirty="0">
                <a:solidFill>
                  <a:srgbClr val="C00000"/>
                </a:solidFill>
              </a:rPr>
              <a:t>in each phase of computation need to be dynamically determined and extracted </a:t>
            </a:r>
            <a:r>
              <a:rPr lang="en-US" altLang="zh-CN" dirty="0"/>
              <a:t>from a bulk data structure</a:t>
            </a:r>
          </a:p>
          <a:p>
            <a:pPr lvl="1"/>
            <a:r>
              <a:rPr lang="en-US" altLang="zh-CN" dirty="0"/>
              <a:t>Harder when the bulk data structure is not organized for massively parallel access, such as graphs</a:t>
            </a:r>
          </a:p>
          <a:p>
            <a:endParaRPr lang="en-US" altLang="zh-CN" dirty="0"/>
          </a:p>
          <a:p>
            <a:r>
              <a:rPr lang="en-US" altLang="zh-CN" dirty="0">
                <a:solidFill>
                  <a:srgbClr val="0070C0"/>
                </a:solidFill>
              </a:rPr>
              <a:t>Graph algorithms </a:t>
            </a:r>
            <a:r>
              <a:rPr lang="en-US" altLang="zh-CN" dirty="0"/>
              <a:t>are popular examples that perform dynamic data extraction</a:t>
            </a:r>
          </a:p>
          <a:p>
            <a:pPr lvl="1"/>
            <a:r>
              <a:rPr lang="en-US" altLang="zh-CN" dirty="0"/>
              <a:t>Widely used in EDA, NLZP, and large scale optimization applications</a:t>
            </a:r>
          </a:p>
          <a:p>
            <a:pPr lvl="1"/>
            <a:r>
              <a:rPr lang="en-US" altLang="zh-CN" dirty="0"/>
              <a:t>We will use </a:t>
            </a:r>
            <a:r>
              <a:rPr lang="en-US" altLang="zh-CN" dirty="0">
                <a:solidFill>
                  <a:srgbClr val="00B050"/>
                </a:solidFill>
              </a:rPr>
              <a:t>Breadth-First Search </a:t>
            </a:r>
            <a:r>
              <a:rPr lang="en-US" altLang="zh-CN" dirty="0"/>
              <a:t>(BFS) as an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DFF9C-712A-2A4E-8A99-96A5161595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71AC22A8-A94A-7A4E-950F-BFAEF415B4C5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4381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Parallel Patterns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Main Challenges of Dynamic Data Extraction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data need to be organized for </a:t>
            </a:r>
            <a:r>
              <a:rPr lang="en-US" dirty="0">
                <a:solidFill>
                  <a:srgbClr val="C00000"/>
                </a:solidFill>
              </a:rPr>
              <a:t>locality, coalescing, and contention avoidance</a:t>
            </a:r>
            <a:r>
              <a:rPr lang="en-US" dirty="0"/>
              <a:t> as they are extracted during execution</a:t>
            </a:r>
          </a:p>
          <a:p>
            <a:endParaRPr lang="en-US" dirty="0"/>
          </a:p>
          <a:p>
            <a:r>
              <a:rPr lang="en-US" dirty="0"/>
              <a:t>The amount of </a:t>
            </a:r>
            <a:r>
              <a:rPr lang="en-US" dirty="0">
                <a:solidFill>
                  <a:srgbClr val="7030A0"/>
                </a:solidFill>
              </a:rPr>
              <a:t>work and level of parallelism often grow and shrink </a:t>
            </a:r>
            <a:r>
              <a:rPr lang="en-US" dirty="0"/>
              <a:t>during execution</a:t>
            </a:r>
          </a:p>
          <a:p>
            <a:pPr lvl="1"/>
            <a:r>
              <a:rPr lang="en-US" dirty="0"/>
              <a:t>As more or less data is extracted during each phase</a:t>
            </a:r>
          </a:p>
          <a:p>
            <a:pPr lvl="1"/>
            <a:r>
              <a:rPr lang="en-US" dirty="0"/>
              <a:t>Hard to efficiently fit into one GPU kernel configuration, without dynamic parallelism support (Kepler and beyond)</a:t>
            </a:r>
          </a:p>
          <a:p>
            <a:pPr lvl="1"/>
            <a:r>
              <a:rPr lang="en-US" dirty="0"/>
              <a:t>Different kernel strategies fit different data sizes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46D0EF-3D8C-6C40-BE41-CE1F38E37B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0AF6F6A4-7FCC-7444-ABBF-2ED1E7406CB7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345869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04800" y="30480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976313" y="229552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266825" y="33147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1595438" y="155733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214563" y="230028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257425" y="31051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2508250" y="414337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266825" y="4443413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362325" y="23431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695325" y="27146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742950" y="33718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381125" y="19875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433513" y="25241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1724025" y="33337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052638" y="17859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1985963" y="19478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2671763" y="25288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2486025" y="27590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1657350" y="37052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1495425" y="37719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1724025" y="45339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2486025" y="35623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533400" y="35052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2943225" y="28003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102731"/>
              </p:ext>
            </p:extLst>
          </p:nvPr>
        </p:nvGraphicFramePr>
        <p:xfrm>
          <a:off x="4530477" y="1674813"/>
          <a:ext cx="4221162" cy="32924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65831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831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729" marB="45729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608" name="TextBox 11"/>
          <p:cNvSpPr txBox="1">
            <a:spLocks noChangeArrowheads="1"/>
          </p:cNvSpPr>
          <p:nvPr/>
        </p:nvSpPr>
        <p:spPr bwMode="auto">
          <a:xfrm>
            <a:off x="4139952" y="164465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0</a:t>
            </a:r>
          </a:p>
        </p:txBody>
      </p:sp>
      <p:sp>
        <p:nvSpPr>
          <p:cNvPr id="20609" name="TextBox 27"/>
          <p:cNvSpPr txBox="1">
            <a:spLocks noChangeArrowheads="1"/>
          </p:cNvSpPr>
          <p:nvPr/>
        </p:nvSpPr>
        <p:spPr bwMode="auto">
          <a:xfrm>
            <a:off x="4139952" y="2025650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1</a:t>
            </a:r>
          </a:p>
        </p:txBody>
      </p:sp>
      <p:sp>
        <p:nvSpPr>
          <p:cNvPr id="20610" name="TextBox 28"/>
          <p:cNvSpPr txBox="1">
            <a:spLocks noChangeArrowheads="1"/>
          </p:cNvSpPr>
          <p:nvPr/>
        </p:nvSpPr>
        <p:spPr bwMode="auto">
          <a:xfrm>
            <a:off x="4152652" y="2790825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3</a:t>
            </a:r>
          </a:p>
        </p:txBody>
      </p:sp>
      <p:sp>
        <p:nvSpPr>
          <p:cNvPr id="20611" name="TextBox 29"/>
          <p:cNvSpPr txBox="1">
            <a:spLocks noChangeArrowheads="1"/>
          </p:cNvSpPr>
          <p:nvPr/>
        </p:nvSpPr>
        <p:spPr bwMode="auto">
          <a:xfrm>
            <a:off x="4152652" y="2430463"/>
            <a:ext cx="312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2</a:t>
            </a:r>
          </a:p>
        </p:txBody>
      </p:sp>
      <p:sp>
        <p:nvSpPr>
          <p:cNvPr id="20612" name="TextBox 31"/>
          <p:cNvSpPr txBox="1">
            <a:spLocks noChangeArrowheads="1"/>
          </p:cNvSpPr>
          <p:nvPr/>
        </p:nvSpPr>
        <p:spPr bwMode="auto">
          <a:xfrm>
            <a:off x="6008439" y="1258888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3</a:t>
            </a:r>
          </a:p>
        </p:txBody>
      </p:sp>
      <p:sp>
        <p:nvSpPr>
          <p:cNvPr id="20613" name="TextBox 32"/>
          <p:cNvSpPr txBox="1">
            <a:spLocks noChangeArrowheads="1"/>
          </p:cNvSpPr>
          <p:nvPr/>
        </p:nvSpPr>
        <p:spPr bwMode="auto">
          <a:xfrm>
            <a:off x="4152652" y="3159125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4</a:t>
            </a:r>
          </a:p>
        </p:txBody>
      </p:sp>
      <p:sp>
        <p:nvSpPr>
          <p:cNvPr id="20614" name="TextBox 34"/>
          <p:cNvSpPr txBox="1">
            <a:spLocks noChangeArrowheads="1"/>
          </p:cNvSpPr>
          <p:nvPr/>
        </p:nvSpPr>
        <p:spPr bwMode="auto">
          <a:xfrm>
            <a:off x="4152652" y="3529013"/>
            <a:ext cx="312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5</a:t>
            </a:r>
          </a:p>
        </p:txBody>
      </p:sp>
      <p:sp>
        <p:nvSpPr>
          <p:cNvPr id="20615" name="TextBox 35"/>
          <p:cNvSpPr txBox="1">
            <a:spLocks noChangeArrowheads="1"/>
          </p:cNvSpPr>
          <p:nvPr/>
        </p:nvSpPr>
        <p:spPr bwMode="auto">
          <a:xfrm>
            <a:off x="4163764" y="3871913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6</a:t>
            </a:r>
          </a:p>
        </p:txBody>
      </p:sp>
      <p:sp>
        <p:nvSpPr>
          <p:cNvPr id="20616" name="TextBox 37"/>
          <p:cNvSpPr txBox="1">
            <a:spLocks noChangeArrowheads="1"/>
          </p:cNvSpPr>
          <p:nvPr/>
        </p:nvSpPr>
        <p:spPr bwMode="auto">
          <a:xfrm>
            <a:off x="4163764" y="4257675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7</a:t>
            </a:r>
          </a:p>
        </p:txBody>
      </p:sp>
      <p:sp>
        <p:nvSpPr>
          <p:cNvPr id="20617" name="TextBox 38"/>
          <p:cNvSpPr txBox="1">
            <a:spLocks noChangeArrowheads="1"/>
          </p:cNvSpPr>
          <p:nvPr/>
        </p:nvSpPr>
        <p:spPr bwMode="auto">
          <a:xfrm>
            <a:off x="4632077" y="1258888"/>
            <a:ext cx="312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0</a:t>
            </a:r>
          </a:p>
        </p:txBody>
      </p:sp>
      <p:sp>
        <p:nvSpPr>
          <p:cNvPr id="20618" name="TextBox 39"/>
          <p:cNvSpPr txBox="1">
            <a:spLocks noChangeArrowheads="1"/>
          </p:cNvSpPr>
          <p:nvPr/>
        </p:nvSpPr>
        <p:spPr bwMode="auto">
          <a:xfrm>
            <a:off x="5106739" y="1258888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1</a:t>
            </a:r>
          </a:p>
        </p:txBody>
      </p:sp>
      <p:sp>
        <p:nvSpPr>
          <p:cNvPr id="20619" name="TextBox 40"/>
          <p:cNvSpPr txBox="1">
            <a:spLocks noChangeArrowheads="1"/>
          </p:cNvSpPr>
          <p:nvPr/>
        </p:nvSpPr>
        <p:spPr bwMode="auto">
          <a:xfrm>
            <a:off x="5538539" y="1258888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2</a:t>
            </a:r>
          </a:p>
        </p:txBody>
      </p:sp>
      <p:sp>
        <p:nvSpPr>
          <p:cNvPr id="20620" name="TextBox 42"/>
          <p:cNvSpPr txBox="1">
            <a:spLocks noChangeArrowheads="1"/>
          </p:cNvSpPr>
          <p:nvPr/>
        </p:nvSpPr>
        <p:spPr bwMode="auto">
          <a:xfrm>
            <a:off x="6502152" y="1258888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4</a:t>
            </a:r>
          </a:p>
        </p:txBody>
      </p:sp>
      <p:sp>
        <p:nvSpPr>
          <p:cNvPr id="20621" name="TextBox 43"/>
          <p:cNvSpPr txBox="1">
            <a:spLocks noChangeArrowheads="1"/>
          </p:cNvSpPr>
          <p:nvPr/>
        </p:nvSpPr>
        <p:spPr bwMode="auto">
          <a:xfrm>
            <a:off x="6994277" y="1258888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5</a:t>
            </a:r>
          </a:p>
        </p:txBody>
      </p:sp>
      <p:sp>
        <p:nvSpPr>
          <p:cNvPr id="20622" name="TextBox 45"/>
          <p:cNvSpPr txBox="1">
            <a:spLocks noChangeArrowheads="1"/>
          </p:cNvSpPr>
          <p:nvPr/>
        </p:nvSpPr>
        <p:spPr bwMode="auto">
          <a:xfrm>
            <a:off x="7413377" y="1258888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6</a:t>
            </a:r>
          </a:p>
        </p:txBody>
      </p:sp>
      <p:sp>
        <p:nvSpPr>
          <p:cNvPr id="20623" name="TextBox 47"/>
          <p:cNvSpPr txBox="1">
            <a:spLocks noChangeArrowheads="1"/>
          </p:cNvSpPr>
          <p:nvPr/>
        </p:nvSpPr>
        <p:spPr bwMode="auto">
          <a:xfrm>
            <a:off x="7876927" y="1258888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7</a:t>
            </a:r>
          </a:p>
        </p:txBody>
      </p:sp>
      <p:sp>
        <p:nvSpPr>
          <p:cNvPr id="20624" name="TextBox 49"/>
          <p:cNvSpPr txBox="1">
            <a:spLocks noChangeArrowheads="1"/>
          </p:cNvSpPr>
          <p:nvPr/>
        </p:nvSpPr>
        <p:spPr bwMode="auto">
          <a:xfrm>
            <a:off x="4163764" y="4611688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8</a:t>
            </a:r>
          </a:p>
        </p:txBody>
      </p:sp>
      <p:sp>
        <p:nvSpPr>
          <p:cNvPr id="20625" name="TextBox 50"/>
          <p:cNvSpPr txBox="1">
            <a:spLocks noChangeArrowheads="1"/>
          </p:cNvSpPr>
          <p:nvPr/>
        </p:nvSpPr>
        <p:spPr bwMode="auto">
          <a:xfrm>
            <a:off x="8370639" y="1258888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8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Graph and Sparse Matrix are Closely Related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948047-8133-454F-9FDF-309D91F3D4EE}"/>
              </a:ext>
            </a:extLst>
          </p:cNvPr>
          <p:cNvSpPr txBox="1"/>
          <p:nvPr/>
        </p:nvSpPr>
        <p:spPr>
          <a:xfrm>
            <a:off x="5675889" y="5085184"/>
            <a:ext cx="1930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Adjacency matrix</a:t>
            </a:r>
          </a:p>
        </p:txBody>
      </p:sp>
      <p:sp>
        <p:nvSpPr>
          <p:cNvPr id="48" name="Slide Number Placeholder 4">
            <a:extLst>
              <a:ext uri="{FF2B5EF4-FFF2-40B4-BE49-F238E27FC236}">
                <a16:creationId xmlns:a16="http://schemas.microsoft.com/office/drawing/2014/main" id="{E2C06299-476F-DC4F-921E-9883A2E1A8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0" name="CuadroTexto 26">
            <a:extLst>
              <a:ext uri="{FF2B5EF4-FFF2-40B4-BE49-F238E27FC236}">
                <a16:creationId xmlns:a16="http://schemas.microsoft.com/office/drawing/2014/main" id="{FC8219A8-45C1-E04B-BF9C-050BB406F4E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68505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8" grpId="0"/>
      <p:bldP spid="20609" grpId="0"/>
      <p:bldP spid="20610" grpId="0"/>
      <p:bldP spid="20611" grpId="0"/>
      <p:bldP spid="20612" grpId="0"/>
      <p:bldP spid="20613" grpId="0"/>
      <p:bldP spid="20614" grpId="0"/>
      <p:bldP spid="20615" grpId="0"/>
      <p:bldP spid="20616" grpId="0"/>
      <p:bldP spid="20617" grpId="0"/>
      <p:bldP spid="20618" grpId="0"/>
      <p:bldP spid="20619" grpId="0"/>
      <p:bldP spid="20620" grpId="0"/>
      <p:bldP spid="20621" grpId="0"/>
      <p:bldP spid="20622" grpId="0"/>
      <p:bldP spid="20623" grpId="0"/>
      <p:bldP spid="20624" grpId="0"/>
      <p:bldP spid="20625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Αποτέλεσμα εικόνας για machine learning logo">
            <a:extLst>
              <a:ext uri="{FF2B5EF4-FFF2-40B4-BE49-F238E27FC236}">
                <a16:creationId xmlns:a16="http://schemas.microsoft.com/office/drawing/2014/main" id="{8128B82F-7228-493F-BFB0-D930C6742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558" y="2383824"/>
            <a:ext cx="1824931" cy="14757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Αποτέλεσμα εικόνας για graph processing">
            <a:extLst>
              <a:ext uri="{FF2B5EF4-FFF2-40B4-BE49-F238E27FC236}">
                <a16:creationId xmlns:a16="http://schemas.microsoft.com/office/drawing/2014/main" id="{04E9C3DB-5153-4444-BC7B-EFC994B85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083" y="2460146"/>
            <a:ext cx="2119529" cy="13679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76BE4E-3221-4EDE-972A-C2FAAE11A5DA}"/>
              </a:ext>
            </a:extLst>
          </p:cNvPr>
          <p:cNvSpPr txBox="1"/>
          <p:nvPr/>
        </p:nvSpPr>
        <p:spPr>
          <a:xfrm>
            <a:off x="134096" y="1886010"/>
            <a:ext cx="3251916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i="1" dirty="0">
                <a:latin typeface="Segoe UI" panose="020B0502040204020203" pitchFamily="34" charset="0"/>
                <a:cs typeface="Segoe UI" panose="020B0502040204020203" pitchFamily="34" charset="0"/>
              </a:rPr>
              <a:t>Recommender Systems</a:t>
            </a:r>
            <a:endParaRPr lang="en-CH" sz="225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24B9A2-44C7-44E5-A974-131525D614A2}"/>
              </a:ext>
            </a:extLst>
          </p:cNvPr>
          <p:cNvSpPr txBox="1"/>
          <p:nvPr/>
        </p:nvSpPr>
        <p:spPr>
          <a:xfrm>
            <a:off x="3547181" y="1906737"/>
            <a:ext cx="2356543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i="1" dirty="0">
                <a:latin typeface="Segoe UI" panose="020B0502040204020203" pitchFamily="34" charset="0"/>
                <a:cs typeface="Segoe UI" panose="020B0502040204020203" pitchFamily="34" charset="0"/>
              </a:rPr>
              <a:t>Graph Analytics</a:t>
            </a:r>
            <a:endParaRPr lang="en-CH" sz="225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ACD326-CFD2-4CD6-9FF4-266699BCB8BA}"/>
              </a:ext>
            </a:extLst>
          </p:cNvPr>
          <p:cNvSpPr txBox="1"/>
          <p:nvPr/>
        </p:nvSpPr>
        <p:spPr>
          <a:xfrm>
            <a:off x="6118312" y="1909614"/>
            <a:ext cx="2485424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i="1" dirty="0">
                <a:latin typeface="Segoe UI" panose="020B0502040204020203" pitchFamily="34" charset="0"/>
                <a:cs typeface="Segoe UI" panose="020B0502040204020203" pitchFamily="34" charset="0"/>
              </a:rPr>
              <a:t>Neural Networks</a:t>
            </a:r>
            <a:endParaRPr lang="en-CH" sz="225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F8AD65-FD6E-4541-AF1D-D0496C094F48}"/>
              </a:ext>
            </a:extLst>
          </p:cNvPr>
          <p:cNvSpPr txBox="1"/>
          <p:nvPr/>
        </p:nvSpPr>
        <p:spPr>
          <a:xfrm>
            <a:off x="80557" y="4426536"/>
            <a:ext cx="3319435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50" dirty="0">
                <a:latin typeface="Segoe UI" panose="020B0502040204020203" pitchFamily="34" charset="0"/>
                <a:cs typeface="Segoe UI" panose="020B0502040204020203" pitchFamily="34" charset="0"/>
              </a:rPr>
              <a:t>Collaborative Filtering</a:t>
            </a:r>
            <a:endParaRPr lang="en-CH" sz="22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C559EB-FE96-4FA6-80A4-C0B9CF7BC7E6}"/>
              </a:ext>
            </a:extLst>
          </p:cNvPr>
          <p:cNvSpPr txBox="1"/>
          <p:nvPr/>
        </p:nvSpPr>
        <p:spPr>
          <a:xfrm>
            <a:off x="3417659" y="3970809"/>
            <a:ext cx="278794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PageRank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Breadth First Search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Betweenness </a:t>
            </a:r>
          </a:p>
          <a:p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     Centrality</a:t>
            </a:r>
            <a:endParaRPr lang="en-CH" sz="19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FB1DD3-F3C7-4B0D-9480-C462C6577D5B}"/>
              </a:ext>
            </a:extLst>
          </p:cNvPr>
          <p:cNvSpPr txBox="1"/>
          <p:nvPr/>
        </p:nvSpPr>
        <p:spPr>
          <a:xfrm>
            <a:off x="6020132" y="3983881"/>
            <a:ext cx="312386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Sparse DNNs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Graph Neural Networks</a:t>
            </a:r>
            <a:endParaRPr lang="en-CH" sz="19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8F61EFD-77A4-4424-ABE9-2587D2971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Recall: Sparse Matrices are Widespread Today </a:t>
            </a:r>
            <a:endParaRPr lang="en-CH" sz="3600" dirty="0"/>
          </a:p>
        </p:txBody>
      </p:sp>
      <p:pic>
        <p:nvPicPr>
          <p:cNvPr id="1026" name="Picture 2" descr="Αποτέλεσμα εικόνας για recommender systems facebook">
            <a:extLst>
              <a:ext uri="{FF2B5EF4-FFF2-40B4-BE49-F238E27FC236}">
                <a16:creationId xmlns:a16="http://schemas.microsoft.com/office/drawing/2014/main" id="{BDD51E9A-094C-4AC0-BAE3-8F6EE43AE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02" y="2324592"/>
            <a:ext cx="3153990" cy="210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6585B0E8-232C-144E-96CF-E46B961BD2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8849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Compressed Sparse Row (CSR)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42284" y="1857677"/>
            <a:ext cx="3346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Store </a:t>
            </a:r>
            <a:r>
              <a:rPr lang="en-US" sz="2400" dirty="0" err="1"/>
              <a:t>nonzeros</a:t>
            </a:r>
            <a:r>
              <a:rPr lang="en-US" sz="2400" dirty="0"/>
              <a:t> of the same row adjacently and an index to the first element of each row</a:t>
            </a:r>
          </a:p>
        </p:txBody>
      </p:sp>
      <p:sp>
        <p:nvSpPr>
          <p:cNvPr id="27" name="TextBox 610">
            <a:extLst>
              <a:ext uri="{FF2B5EF4-FFF2-40B4-BE49-F238E27FC236}">
                <a16:creationId xmlns:a16="http://schemas.microsoft.com/office/drawing/2014/main" id="{CC8E4B42-94BA-E34C-8894-B074D4686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2ADBD7E9-A8BB-6B47-B418-350AF52A21E4}"/>
              </a:ext>
            </a:extLst>
          </p:cNvPr>
          <p:cNvGraphicFramePr>
            <a:graphicFrameLocks noGrp="1"/>
          </p:cNvGraphicFramePr>
          <p:nvPr/>
        </p:nvGraphicFramePr>
        <p:xfrm>
          <a:off x="1789383" y="141245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F2C4E23-5642-5747-BB6F-20E8B5D44451}"/>
              </a:ext>
            </a:extLst>
          </p:cNvPr>
          <p:cNvGraphicFramePr>
            <a:graphicFrameLocks noGrp="1"/>
          </p:cNvGraphicFramePr>
          <p:nvPr/>
        </p:nvGraphicFramePr>
        <p:xfrm>
          <a:off x="1789383" y="3808115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C29F2D2-D631-F84A-BAD8-3EC620E271C6}"/>
              </a:ext>
            </a:extLst>
          </p:cNvPr>
          <p:cNvGraphicFramePr>
            <a:graphicFrameLocks noGrp="1"/>
          </p:cNvGraphicFramePr>
          <p:nvPr/>
        </p:nvGraphicFramePr>
        <p:xfrm>
          <a:off x="1789383" y="4533909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A162A2FC-8ECF-2E41-A2BB-CE798E64FD76}"/>
              </a:ext>
            </a:extLst>
          </p:cNvPr>
          <p:cNvGraphicFramePr>
            <a:graphicFrameLocks noGrp="1"/>
          </p:cNvGraphicFramePr>
          <p:nvPr/>
        </p:nvGraphicFramePr>
        <p:xfrm>
          <a:off x="1789383" y="525335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674368F6-601B-6045-BAD6-F11C191B4C7F}"/>
              </a:ext>
            </a:extLst>
          </p:cNvPr>
          <p:cNvSpPr txBox="1"/>
          <p:nvPr/>
        </p:nvSpPr>
        <p:spPr>
          <a:xfrm>
            <a:off x="610042" y="1435509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B9C98D-B697-DA42-8DB1-B324DB165BD0}"/>
              </a:ext>
            </a:extLst>
          </p:cNvPr>
          <p:cNvSpPr txBox="1"/>
          <p:nvPr/>
        </p:nvSpPr>
        <p:spPr>
          <a:xfrm>
            <a:off x="404922" y="3851602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RowPtrs</a:t>
            </a:r>
            <a:r>
              <a:rPr lang="en-US" sz="2400" dirty="0"/>
              <a:t>: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51895A-CC27-544D-BBB1-71E6B073CF57}"/>
              </a:ext>
            </a:extLst>
          </p:cNvPr>
          <p:cNvSpPr txBox="1"/>
          <p:nvPr/>
        </p:nvSpPr>
        <p:spPr>
          <a:xfrm>
            <a:off x="466093" y="4600479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56705C-5063-C543-97BA-CD088711C200}"/>
              </a:ext>
            </a:extLst>
          </p:cNvPr>
          <p:cNvSpPr txBox="1"/>
          <p:nvPr/>
        </p:nvSpPr>
        <p:spPr>
          <a:xfrm>
            <a:off x="739694" y="5296840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0B89671-F95C-D844-9B14-9E1D95208A1D}"/>
              </a:ext>
            </a:extLst>
          </p:cNvPr>
          <p:cNvGrpSpPr/>
          <p:nvPr/>
        </p:nvGrpSpPr>
        <p:grpSpPr>
          <a:xfrm>
            <a:off x="2070730" y="4312305"/>
            <a:ext cx="3847916" cy="212079"/>
            <a:chOff x="1720823" y="4996202"/>
            <a:chExt cx="3847916" cy="212079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108679D-4F19-5846-976E-BBFA78318634}"/>
                </a:ext>
              </a:extLst>
            </p:cNvPr>
            <p:cNvCxnSpPr/>
            <p:nvPr/>
          </p:nvCxnSpPr>
          <p:spPr>
            <a:xfrm>
              <a:off x="1720823" y="4996202"/>
              <a:ext cx="0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4C640F5B-447F-4941-ACF6-83C1DF72BD71}"/>
                </a:ext>
              </a:extLst>
            </p:cNvPr>
            <p:cNvCxnSpPr/>
            <p:nvPr/>
          </p:nvCxnSpPr>
          <p:spPr>
            <a:xfrm>
              <a:off x="2236527" y="4996202"/>
              <a:ext cx="567344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E9A358A0-04CA-E442-A39F-C77042064E03}"/>
                </a:ext>
              </a:extLst>
            </p:cNvPr>
            <p:cNvCxnSpPr/>
            <p:nvPr/>
          </p:nvCxnSpPr>
          <p:spPr>
            <a:xfrm>
              <a:off x="2803871" y="4996202"/>
              <a:ext cx="1660152" cy="212079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93837C9D-3E5C-BC4E-A9D9-7F14A69C3470}"/>
                </a:ext>
              </a:extLst>
            </p:cNvPr>
            <p:cNvCxnSpPr/>
            <p:nvPr/>
          </p:nvCxnSpPr>
          <p:spPr>
            <a:xfrm>
              <a:off x="3319574" y="4996202"/>
              <a:ext cx="2249165" cy="212079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7" name="Slide Number Placeholder 4">
            <a:extLst>
              <a:ext uri="{FF2B5EF4-FFF2-40B4-BE49-F238E27FC236}">
                <a16:creationId xmlns:a16="http://schemas.microsoft.com/office/drawing/2014/main" id="{47E6F56C-A811-FA45-84F5-D25EF6C4B6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483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08709" y="254510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080221" y="1792634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370734" y="281180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1699346" y="1054447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318471" y="1797397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361334" y="260225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2612159" y="3640484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370734" y="3940522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466234" y="184025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799234" y="2211734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846859" y="2868959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485034" y="1484659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537421" y="2021234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1827934" y="2830859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156546" y="1283047"/>
            <a:ext cx="1376363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089871" y="1444972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2775671" y="2025997"/>
            <a:ext cx="690563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2589934" y="2256184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1761259" y="3202334"/>
            <a:ext cx="917575" cy="5064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1599334" y="3269009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1827934" y="4031009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2589934" y="3059459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637309" y="3002309"/>
            <a:ext cx="747712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047134" y="2297459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10" name="Table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577128"/>
              </p:ext>
            </p:extLst>
          </p:nvPr>
        </p:nvGraphicFramePr>
        <p:xfrm>
          <a:off x="4722813" y="1244104"/>
          <a:ext cx="4221162" cy="3291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90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65654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654"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91423" marR="91423" marT="45697" marB="45697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1675" name="TextBox 110"/>
          <p:cNvSpPr txBox="1">
            <a:spLocks noChangeArrowheads="1"/>
          </p:cNvSpPr>
          <p:nvPr/>
        </p:nvSpPr>
        <p:spPr bwMode="auto">
          <a:xfrm>
            <a:off x="4332288" y="1224062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0</a:t>
            </a:r>
          </a:p>
        </p:txBody>
      </p:sp>
      <p:sp>
        <p:nvSpPr>
          <p:cNvPr id="21676" name="TextBox 111"/>
          <p:cNvSpPr txBox="1">
            <a:spLocks noChangeArrowheads="1"/>
          </p:cNvSpPr>
          <p:nvPr/>
        </p:nvSpPr>
        <p:spPr bwMode="auto">
          <a:xfrm>
            <a:off x="4332288" y="1605062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1</a:t>
            </a:r>
          </a:p>
        </p:txBody>
      </p:sp>
      <p:sp>
        <p:nvSpPr>
          <p:cNvPr id="21677" name="TextBox 112"/>
          <p:cNvSpPr txBox="1">
            <a:spLocks noChangeArrowheads="1"/>
          </p:cNvSpPr>
          <p:nvPr/>
        </p:nvSpPr>
        <p:spPr bwMode="auto">
          <a:xfrm>
            <a:off x="4344988" y="2368649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3</a:t>
            </a:r>
          </a:p>
        </p:txBody>
      </p:sp>
      <p:sp>
        <p:nvSpPr>
          <p:cNvPr id="21678" name="TextBox 113"/>
          <p:cNvSpPr txBox="1">
            <a:spLocks noChangeArrowheads="1"/>
          </p:cNvSpPr>
          <p:nvPr/>
        </p:nvSpPr>
        <p:spPr bwMode="auto">
          <a:xfrm>
            <a:off x="4344988" y="2009874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2</a:t>
            </a:r>
          </a:p>
        </p:txBody>
      </p:sp>
      <p:sp>
        <p:nvSpPr>
          <p:cNvPr id="21679" name="TextBox 114"/>
          <p:cNvSpPr txBox="1">
            <a:spLocks noChangeArrowheads="1"/>
          </p:cNvSpPr>
          <p:nvPr/>
        </p:nvSpPr>
        <p:spPr bwMode="auto">
          <a:xfrm>
            <a:off x="6200775" y="908720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3</a:t>
            </a:r>
          </a:p>
        </p:txBody>
      </p:sp>
      <p:sp>
        <p:nvSpPr>
          <p:cNvPr id="21680" name="TextBox 115"/>
          <p:cNvSpPr txBox="1">
            <a:spLocks noChangeArrowheads="1"/>
          </p:cNvSpPr>
          <p:nvPr/>
        </p:nvSpPr>
        <p:spPr bwMode="auto">
          <a:xfrm>
            <a:off x="4344988" y="2738537"/>
            <a:ext cx="312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4</a:t>
            </a:r>
          </a:p>
        </p:txBody>
      </p:sp>
      <p:sp>
        <p:nvSpPr>
          <p:cNvPr id="21681" name="TextBox 116"/>
          <p:cNvSpPr txBox="1">
            <a:spLocks noChangeArrowheads="1"/>
          </p:cNvSpPr>
          <p:nvPr/>
        </p:nvSpPr>
        <p:spPr bwMode="auto">
          <a:xfrm>
            <a:off x="4344988" y="3108424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5</a:t>
            </a:r>
          </a:p>
        </p:txBody>
      </p:sp>
      <p:sp>
        <p:nvSpPr>
          <p:cNvPr id="21682" name="TextBox 117"/>
          <p:cNvSpPr txBox="1">
            <a:spLocks noChangeArrowheads="1"/>
          </p:cNvSpPr>
          <p:nvPr/>
        </p:nvSpPr>
        <p:spPr bwMode="auto">
          <a:xfrm>
            <a:off x="4356100" y="3451324"/>
            <a:ext cx="31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6</a:t>
            </a:r>
          </a:p>
        </p:txBody>
      </p:sp>
      <p:sp>
        <p:nvSpPr>
          <p:cNvPr id="21683" name="TextBox 118"/>
          <p:cNvSpPr txBox="1">
            <a:spLocks noChangeArrowheads="1"/>
          </p:cNvSpPr>
          <p:nvPr/>
        </p:nvSpPr>
        <p:spPr bwMode="auto">
          <a:xfrm>
            <a:off x="4356100" y="3837087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7</a:t>
            </a:r>
          </a:p>
        </p:txBody>
      </p:sp>
      <p:sp>
        <p:nvSpPr>
          <p:cNvPr id="21684" name="TextBox 119"/>
          <p:cNvSpPr txBox="1">
            <a:spLocks noChangeArrowheads="1"/>
          </p:cNvSpPr>
          <p:nvPr/>
        </p:nvSpPr>
        <p:spPr bwMode="auto">
          <a:xfrm>
            <a:off x="4824413" y="90872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Palatino"/>
              </a:rPr>
              <a:t>0</a:t>
            </a:r>
          </a:p>
        </p:txBody>
      </p:sp>
      <p:sp>
        <p:nvSpPr>
          <p:cNvPr id="21685" name="TextBox 120"/>
          <p:cNvSpPr txBox="1">
            <a:spLocks noChangeArrowheads="1"/>
          </p:cNvSpPr>
          <p:nvPr/>
        </p:nvSpPr>
        <p:spPr bwMode="auto">
          <a:xfrm>
            <a:off x="5299075" y="908720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1</a:t>
            </a:r>
          </a:p>
        </p:txBody>
      </p:sp>
      <p:sp>
        <p:nvSpPr>
          <p:cNvPr id="21686" name="TextBox 121"/>
          <p:cNvSpPr txBox="1">
            <a:spLocks noChangeArrowheads="1"/>
          </p:cNvSpPr>
          <p:nvPr/>
        </p:nvSpPr>
        <p:spPr bwMode="auto">
          <a:xfrm>
            <a:off x="5730875" y="908720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2</a:t>
            </a:r>
          </a:p>
        </p:txBody>
      </p:sp>
      <p:sp>
        <p:nvSpPr>
          <p:cNvPr id="21687" name="TextBox 122"/>
          <p:cNvSpPr txBox="1">
            <a:spLocks noChangeArrowheads="1"/>
          </p:cNvSpPr>
          <p:nvPr/>
        </p:nvSpPr>
        <p:spPr bwMode="auto">
          <a:xfrm>
            <a:off x="6694488" y="90872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4</a:t>
            </a:r>
          </a:p>
        </p:txBody>
      </p:sp>
      <p:sp>
        <p:nvSpPr>
          <p:cNvPr id="21688" name="TextBox 123"/>
          <p:cNvSpPr txBox="1">
            <a:spLocks noChangeArrowheads="1"/>
          </p:cNvSpPr>
          <p:nvPr/>
        </p:nvSpPr>
        <p:spPr bwMode="auto">
          <a:xfrm>
            <a:off x="7188200" y="908720"/>
            <a:ext cx="312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5</a:t>
            </a:r>
          </a:p>
        </p:txBody>
      </p:sp>
      <p:sp>
        <p:nvSpPr>
          <p:cNvPr id="21689" name="TextBox 124"/>
          <p:cNvSpPr txBox="1">
            <a:spLocks noChangeArrowheads="1"/>
          </p:cNvSpPr>
          <p:nvPr/>
        </p:nvSpPr>
        <p:spPr bwMode="auto">
          <a:xfrm>
            <a:off x="7605713" y="90872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6</a:t>
            </a:r>
          </a:p>
        </p:txBody>
      </p:sp>
      <p:sp>
        <p:nvSpPr>
          <p:cNvPr id="21690" name="TextBox 125"/>
          <p:cNvSpPr txBox="1">
            <a:spLocks noChangeArrowheads="1"/>
          </p:cNvSpPr>
          <p:nvPr/>
        </p:nvSpPr>
        <p:spPr bwMode="auto">
          <a:xfrm>
            <a:off x="8069263" y="90872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7</a:t>
            </a:r>
          </a:p>
        </p:txBody>
      </p:sp>
      <p:sp>
        <p:nvSpPr>
          <p:cNvPr id="21691" name="TextBox 126"/>
          <p:cNvSpPr txBox="1">
            <a:spLocks noChangeArrowheads="1"/>
          </p:cNvSpPr>
          <p:nvPr/>
        </p:nvSpPr>
        <p:spPr bwMode="auto">
          <a:xfrm>
            <a:off x="4356100" y="4189512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8</a:t>
            </a:r>
          </a:p>
        </p:txBody>
      </p:sp>
      <p:sp>
        <p:nvSpPr>
          <p:cNvPr id="21692" name="TextBox 127"/>
          <p:cNvSpPr txBox="1">
            <a:spLocks noChangeArrowheads="1"/>
          </p:cNvSpPr>
          <p:nvPr/>
        </p:nvSpPr>
        <p:spPr bwMode="auto">
          <a:xfrm>
            <a:off x="8562975" y="908720"/>
            <a:ext cx="312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latin typeface="Palatino"/>
              </a:rPr>
              <a:t>8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(Compressed) Edge Representation of a Graph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89FF0AB-F921-A648-A04E-AD9B6B68E802}"/>
              </a:ext>
            </a:extLst>
          </p:cNvPr>
          <p:cNvGrpSpPr/>
          <p:nvPr/>
        </p:nvGrpSpPr>
        <p:grpSpPr>
          <a:xfrm>
            <a:off x="195263" y="5910858"/>
            <a:ext cx="8223250" cy="398462"/>
            <a:chOff x="195263" y="5910858"/>
            <a:chExt cx="8223250" cy="398462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90428B10-B9E4-D04B-952B-83BF4D253143}"/>
                </a:ext>
              </a:extLst>
            </p:cNvPr>
            <p:cNvSpPr/>
            <p:nvPr/>
          </p:nvSpPr>
          <p:spPr>
            <a:xfrm>
              <a:off x="2252663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EA60A0E1-EED5-974E-A2EA-A14A3F393579}"/>
                </a:ext>
              </a:extLst>
            </p:cNvPr>
            <p:cNvSpPr/>
            <p:nvPr/>
          </p:nvSpPr>
          <p:spPr>
            <a:xfrm>
              <a:off x="2667000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8BE3288F-76C2-294D-B31A-0F003D32D038}"/>
                </a:ext>
              </a:extLst>
            </p:cNvPr>
            <p:cNvSpPr/>
            <p:nvPr/>
          </p:nvSpPr>
          <p:spPr>
            <a:xfrm>
              <a:off x="3081338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8413AD33-49D0-D74A-938D-484CAB5A27C6}"/>
                </a:ext>
              </a:extLst>
            </p:cNvPr>
            <p:cNvSpPr/>
            <p:nvPr/>
          </p:nvSpPr>
          <p:spPr>
            <a:xfrm>
              <a:off x="3497263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6F8B27F5-7199-4B49-AF4A-5E09B2D7B1C3}"/>
                </a:ext>
              </a:extLst>
            </p:cNvPr>
            <p:cNvSpPr/>
            <p:nvPr/>
          </p:nvSpPr>
          <p:spPr>
            <a:xfrm>
              <a:off x="3905250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A18AA50D-BB63-AB41-85D2-C30F6F36FF04}"/>
                </a:ext>
              </a:extLst>
            </p:cNvPr>
            <p:cNvSpPr/>
            <p:nvPr/>
          </p:nvSpPr>
          <p:spPr>
            <a:xfrm>
              <a:off x="4319588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FB40F533-5F17-9647-83D8-9E573AE0EA62}"/>
                </a:ext>
              </a:extLst>
            </p:cNvPr>
            <p:cNvSpPr/>
            <p:nvPr/>
          </p:nvSpPr>
          <p:spPr>
            <a:xfrm>
              <a:off x="4733925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F51F4394-75C5-6446-B744-99F0CD4F7C33}"/>
                </a:ext>
              </a:extLst>
            </p:cNvPr>
            <p:cNvSpPr/>
            <p:nvPr/>
          </p:nvSpPr>
          <p:spPr>
            <a:xfrm>
              <a:off x="5151438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71ED81EA-C665-8342-8143-C6BC2EB23CA3}"/>
                </a:ext>
              </a:extLst>
            </p:cNvPr>
            <p:cNvSpPr/>
            <p:nvPr/>
          </p:nvSpPr>
          <p:spPr>
            <a:xfrm>
              <a:off x="5565775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C6913B2-D950-B144-86D7-59069AEF55B7}"/>
                </a:ext>
              </a:extLst>
            </p:cNvPr>
            <p:cNvSpPr/>
            <p:nvPr/>
          </p:nvSpPr>
          <p:spPr>
            <a:xfrm>
              <a:off x="5980113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3F1ED707-2F24-5F4F-A370-CDEFE5CA2CCF}"/>
                </a:ext>
              </a:extLst>
            </p:cNvPr>
            <p:cNvSpPr/>
            <p:nvPr/>
          </p:nvSpPr>
          <p:spPr>
            <a:xfrm>
              <a:off x="6392863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EE70B590-21E1-514A-BC78-15533888C918}"/>
                </a:ext>
              </a:extLst>
            </p:cNvPr>
            <p:cNvSpPr/>
            <p:nvPr/>
          </p:nvSpPr>
          <p:spPr>
            <a:xfrm>
              <a:off x="6810375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2CD68076-AFF0-704D-91B4-D6E87A346C32}"/>
                </a:ext>
              </a:extLst>
            </p:cNvPr>
            <p:cNvSpPr/>
            <p:nvPr/>
          </p:nvSpPr>
          <p:spPr>
            <a:xfrm>
              <a:off x="7218363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78A6BDDA-DC2E-6B46-B4F2-A1A9E8C04748}"/>
                </a:ext>
              </a:extLst>
            </p:cNvPr>
            <p:cNvSpPr/>
            <p:nvPr/>
          </p:nvSpPr>
          <p:spPr>
            <a:xfrm>
              <a:off x="7632700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EB34FB1B-4EB3-B640-8251-3BEDDAB8C23B}"/>
                </a:ext>
              </a:extLst>
            </p:cNvPr>
            <p:cNvSpPr/>
            <p:nvPr/>
          </p:nvSpPr>
          <p:spPr>
            <a:xfrm>
              <a:off x="8047038" y="5952133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485F9317-2596-9747-9A0B-A221347B8542}"/>
                </a:ext>
              </a:extLst>
            </p:cNvPr>
            <p:cNvSpPr/>
            <p:nvPr/>
          </p:nvSpPr>
          <p:spPr>
            <a:xfrm>
              <a:off x="195263" y="5910858"/>
              <a:ext cx="1828800" cy="38417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non-zero elements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data[15]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66FF024-8DDC-9647-925E-A956D7D38B7E}"/>
              </a:ext>
            </a:extLst>
          </p:cNvPr>
          <p:cNvGrpSpPr/>
          <p:nvPr/>
        </p:nvGrpSpPr>
        <p:grpSpPr>
          <a:xfrm>
            <a:off x="179512" y="5130204"/>
            <a:ext cx="8239001" cy="628774"/>
            <a:chOff x="179512" y="5130204"/>
            <a:chExt cx="8239001" cy="628774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91D0AFB-066D-1D4B-85E2-71B59F62123E}"/>
                </a:ext>
              </a:extLst>
            </p:cNvPr>
            <p:cNvSpPr/>
            <p:nvPr/>
          </p:nvSpPr>
          <p:spPr>
            <a:xfrm>
              <a:off x="2252663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22126FEE-38C9-D043-AD54-4155CB9C2007}"/>
                </a:ext>
              </a:extLst>
            </p:cNvPr>
            <p:cNvSpPr/>
            <p:nvPr/>
          </p:nvSpPr>
          <p:spPr>
            <a:xfrm>
              <a:off x="2667000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B274893-AEEF-344B-AAF0-834DC8C61862}"/>
                </a:ext>
              </a:extLst>
            </p:cNvPr>
            <p:cNvSpPr/>
            <p:nvPr/>
          </p:nvSpPr>
          <p:spPr>
            <a:xfrm>
              <a:off x="3081338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8DC12C00-2ADC-AF4F-80CE-D5C50CE884D8}"/>
                </a:ext>
              </a:extLst>
            </p:cNvPr>
            <p:cNvSpPr/>
            <p:nvPr/>
          </p:nvSpPr>
          <p:spPr>
            <a:xfrm>
              <a:off x="3497263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80DAE739-382E-CC46-A564-E55117D52109}"/>
                </a:ext>
              </a:extLst>
            </p:cNvPr>
            <p:cNvSpPr/>
            <p:nvPr/>
          </p:nvSpPr>
          <p:spPr>
            <a:xfrm>
              <a:off x="3905250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67EAB3A7-77B9-E840-B32E-0844AED093EF}"/>
                </a:ext>
              </a:extLst>
            </p:cNvPr>
            <p:cNvSpPr/>
            <p:nvPr/>
          </p:nvSpPr>
          <p:spPr>
            <a:xfrm>
              <a:off x="4319588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49842FFF-05F3-E341-AED0-CD13AE127835}"/>
                </a:ext>
              </a:extLst>
            </p:cNvPr>
            <p:cNvSpPr/>
            <p:nvPr/>
          </p:nvSpPr>
          <p:spPr>
            <a:xfrm>
              <a:off x="4733925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13C57541-82E9-244D-AA49-8DF257EE1DBF}"/>
                </a:ext>
              </a:extLst>
            </p:cNvPr>
            <p:cNvSpPr/>
            <p:nvPr/>
          </p:nvSpPr>
          <p:spPr>
            <a:xfrm>
              <a:off x="5151438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D357DA50-9D07-AB47-A8D9-BDD02BC6EC4F}"/>
                </a:ext>
              </a:extLst>
            </p:cNvPr>
            <p:cNvSpPr/>
            <p:nvPr/>
          </p:nvSpPr>
          <p:spPr>
            <a:xfrm>
              <a:off x="5565775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7248DC8C-CF9A-524A-80A5-F015B1B9722A}"/>
                </a:ext>
              </a:extLst>
            </p:cNvPr>
            <p:cNvSpPr/>
            <p:nvPr/>
          </p:nvSpPr>
          <p:spPr>
            <a:xfrm>
              <a:off x="5980113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0E2CBBBC-A6D5-F54E-8C89-AF442019A886}"/>
                </a:ext>
              </a:extLst>
            </p:cNvPr>
            <p:cNvSpPr/>
            <p:nvPr/>
          </p:nvSpPr>
          <p:spPr>
            <a:xfrm>
              <a:off x="6392863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360BCEE2-6915-A941-919B-270BBB562C96}"/>
                </a:ext>
              </a:extLst>
            </p:cNvPr>
            <p:cNvSpPr/>
            <p:nvPr/>
          </p:nvSpPr>
          <p:spPr>
            <a:xfrm>
              <a:off x="6810375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B9244351-0DC4-AA4B-AEDC-EB2C4157C6C6}"/>
                </a:ext>
              </a:extLst>
            </p:cNvPr>
            <p:cNvSpPr/>
            <p:nvPr/>
          </p:nvSpPr>
          <p:spPr>
            <a:xfrm>
              <a:off x="7218363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B9B4FFE-AF2F-3745-99CB-3FC6A4D5A6F6}"/>
                </a:ext>
              </a:extLst>
            </p:cNvPr>
            <p:cNvSpPr/>
            <p:nvPr/>
          </p:nvSpPr>
          <p:spPr>
            <a:xfrm>
              <a:off x="7632700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085F15AE-69FE-F94B-A325-039784C3EC7F}"/>
                </a:ext>
              </a:extLst>
            </p:cNvPr>
            <p:cNvSpPr/>
            <p:nvPr/>
          </p:nvSpPr>
          <p:spPr>
            <a:xfrm>
              <a:off x="8047038" y="5373216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11B8F510-FB1E-D549-8BE3-D42CD50CD8A6}"/>
                </a:ext>
              </a:extLst>
            </p:cNvPr>
            <p:cNvSpPr/>
            <p:nvPr/>
          </p:nvSpPr>
          <p:spPr>
            <a:xfrm>
              <a:off x="179512" y="5373216"/>
              <a:ext cx="1827212" cy="38576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column indices destination[15]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B959E0A-9BD1-1B4D-9635-F880799A03D1}"/>
                </a:ext>
              </a:extLst>
            </p:cNvPr>
            <p:cNvCxnSpPr>
              <a:cxnSpLocks/>
              <a:stCxn id="94" idx="2"/>
              <a:endCxn id="118" idx="0"/>
            </p:cNvCxnSpPr>
            <p:nvPr/>
          </p:nvCxnSpPr>
          <p:spPr>
            <a:xfrm>
              <a:off x="2438401" y="5130204"/>
              <a:ext cx="0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>
              <a:extLst>
                <a:ext uri="{FF2B5EF4-FFF2-40B4-BE49-F238E27FC236}">
                  <a16:creationId xmlns:a16="http://schemas.microsoft.com/office/drawing/2014/main" id="{64AB2DD7-EB05-8548-BFC1-0DDBFC1C8F2D}"/>
                </a:ext>
              </a:extLst>
            </p:cNvPr>
            <p:cNvCxnSpPr>
              <a:cxnSpLocks/>
              <a:stCxn id="95" idx="2"/>
              <a:endCxn id="120" idx="0"/>
            </p:cNvCxnSpPr>
            <p:nvPr/>
          </p:nvCxnSpPr>
          <p:spPr>
            <a:xfrm>
              <a:off x="2852738" y="5130204"/>
              <a:ext cx="414338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50">
              <a:extLst>
                <a:ext uri="{FF2B5EF4-FFF2-40B4-BE49-F238E27FC236}">
                  <a16:creationId xmlns:a16="http://schemas.microsoft.com/office/drawing/2014/main" id="{64FB4BD6-3AEA-CB4F-B61B-CA51F0C3BAAD}"/>
                </a:ext>
              </a:extLst>
            </p:cNvPr>
            <p:cNvCxnSpPr>
              <a:cxnSpLocks/>
              <a:stCxn id="106" idx="2"/>
              <a:endCxn id="122" idx="0"/>
            </p:cNvCxnSpPr>
            <p:nvPr/>
          </p:nvCxnSpPr>
          <p:spPr>
            <a:xfrm>
              <a:off x="3267076" y="5130204"/>
              <a:ext cx="823912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5C4CFDF8-B6C5-A345-9B98-743B6022C13E}"/>
                </a:ext>
              </a:extLst>
            </p:cNvPr>
            <p:cNvCxnSpPr>
              <a:cxnSpLocks/>
              <a:stCxn id="109" idx="2"/>
              <a:endCxn id="125" idx="0"/>
            </p:cNvCxnSpPr>
            <p:nvPr/>
          </p:nvCxnSpPr>
          <p:spPr>
            <a:xfrm>
              <a:off x="3683001" y="5130204"/>
              <a:ext cx="1654175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>
              <a:extLst>
                <a:ext uri="{FF2B5EF4-FFF2-40B4-BE49-F238E27FC236}">
                  <a16:creationId xmlns:a16="http://schemas.microsoft.com/office/drawing/2014/main" id="{D15B2DB3-C02F-0048-BC27-F636AADBB094}"/>
                </a:ext>
              </a:extLst>
            </p:cNvPr>
            <p:cNvCxnSpPr>
              <a:cxnSpLocks/>
              <a:stCxn id="111" idx="2"/>
              <a:endCxn id="127" idx="0"/>
            </p:cNvCxnSpPr>
            <p:nvPr/>
          </p:nvCxnSpPr>
          <p:spPr>
            <a:xfrm>
              <a:off x="4090988" y="5130204"/>
              <a:ext cx="2074863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53">
              <a:extLst>
                <a:ext uri="{FF2B5EF4-FFF2-40B4-BE49-F238E27FC236}">
                  <a16:creationId xmlns:a16="http://schemas.microsoft.com/office/drawing/2014/main" id="{2F3F262C-E323-E249-A780-6667BE83755D}"/>
                </a:ext>
              </a:extLst>
            </p:cNvPr>
            <p:cNvCxnSpPr>
              <a:cxnSpLocks/>
              <a:stCxn id="112" idx="2"/>
              <a:endCxn id="129" idx="0"/>
            </p:cNvCxnSpPr>
            <p:nvPr/>
          </p:nvCxnSpPr>
          <p:spPr>
            <a:xfrm>
              <a:off x="4505326" y="5130204"/>
              <a:ext cx="2490787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Arrow Connector 154">
              <a:extLst>
                <a:ext uri="{FF2B5EF4-FFF2-40B4-BE49-F238E27FC236}">
                  <a16:creationId xmlns:a16="http://schemas.microsoft.com/office/drawing/2014/main" id="{2A17A05A-C93C-2843-8522-72DFF0F7D71B}"/>
                </a:ext>
              </a:extLst>
            </p:cNvPr>
            <p:cNvCxnSpPr>
              <a:cxnSpLocks/>
              <a:stCxn id="113" idx="2"/>
              <a:endCxn id="130" idx="0"/>
            </p:cNvCxnSpPr>
            <p:nvPr/>
          </p:nvCxnSpPr>
          <p:spPr>
            <a:xfrm>
              <a:off x="4919663" y="5130204"/>
              <a:ext cx="2484438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155">
              <a:extLst>
                <a:ext uri="{FF2B5EF4-FFF2-40B4-BE49-F238E27FC236}">
                  <a16:creationId xmlns:a16="http://schemas.microsoft.com/office/drawing/2014/main" id="{66D66AAE-922C-B444-A7AC-95893797BA9F}"/>
                </a:ext>
              </a:extLst>
            </p:cNvPr>
            <p:cNvCxnSpPr>
              <a:cxnSpLocks/>
              <a:stCxn id="114" idx="2"/>
              <a:endCxn id="131" idx="0"/>
            </p:cNvCxnSpPr>
            <p:nvPr/>
          </p:nvCxnSpPr>
          <p:spPr>
            <a:xfrm>
              <a:off x="5337176" y="5130204"/>
              <a:ext cx="2481262" cy="243012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9EE586A-CA04-6F4A-8AE0-5F7172A8EDC4}"/>
              </a:ext>
            </a:extLst>
          </p:cNvPr>
          <p:cNvGrpSpPr/>
          <p:nvPr/>
        </p:nvGrpSpPr>
        <p:grpSpPr>
          <a:xfrm>
            <a:off x="142875" y="4757260"/>
            <a:ext cx="8051600" cy="399932"/>
            <a:chOff x="142875" y="4757260"/>
            <a:chExt cx="8051600" cy="399932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B17BB9F3-00E7-1841-BEBD-8405BB4A5B42}"/>
                </a:ext>
              </a:extLst>
            </p:cNvPr>
            <p:cNvSpPr/>
            <p:nvPr/>
          </p:nvSpPr>
          <p:spPr>
            <a:xfrm>
              <a:off x="2252663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B2E5655-6114-4640-A255-81062945ECB8}"/>
                </a:ext>
              </a:extLst>
            </p:cNvPr>
            <p:cNvSpPr/>
            <p:nvPr/>
          </p:nvSpPr>
          <p:spPr>
            <a:xfrm>
              <a:off x="2667000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5234E553-AEC3-1A4A-A459-5A5F5FC9A9DB}"/>
                </a:ext>
              </a:extLst>
            </p:cNvPr>
            <p:cNvSpPr/>
            <p:nvPr/>
          </p:nvSpPr>
          <p:spPr>
            <a:xfrm>
              <a:off x="3081338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50C385BD-8E16-6F42-8154-4A4F3010F49B}"/>
                </a:ext>
              </a:extLst>
            </p:cNvPr>
            <p:cNvSpPr/>
            <p:nvPr/>
          </p:nvSpPr>
          <p:spPr>
            <a:xfrm>
              <a:off x="3497263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1927D43F-40E5-384C-9792-EEF0B754C36D}"/>
                </a:ext>
              </a:extLst>
            </p:cNvPr>
            <p:cNvSpPr/>
            <p:nvPr/>
          </p:nvSpPr>
          <p:spPr>
            <a:xfrm>
              <a:off x="3905250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72CBEE4B-6564-A84D-9C3D-0BA2B77D7508}"/>
                </a:ext>
              </a:extLst>
            </p:cNvPr>
            <p:cNvSpPr/>
            <p:nvPr/>
          </p:nvSpPr>
          <p:spPr>
            <a:xfrm>
              <a:off x="4319588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11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CDE39FB0-7E3A-ED42-B66C-347F5E88F011}"/>
                </a:ext>
              </a:extLst>
            </p:cNvPr>
            <p:cNvSpPr/>
            <p:nvPr/>
          </p:nvSpPr>
          <p:spPr>
            <a:xfrm>
              <a:off x="4733925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D0FC4C98-9346-3448-BF60-F64EE42C6EE1}"/>
                </a:ext>
              </a:extLst>
            </p:cNvPr>
            <p:cNvSpPr/>
            <p:nvPr/>
          </p:nvSpPr>
          <p:spPr>
            <a:xfrm>
              <a:off x="5151438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13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465932E7-A498-0446-AFBE-59ADF00FB951}"/>
                </a:ext>
              </a:extLst>
            </p:cNvPr>
            <p:cNvSpPr/>
            <p:nvPr/>
          </p:nvSpPr>
          <p:spPr>
            <a:xfrm>
              <a:off x="5565775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15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8084B0FB-EB6A-7F41-87E6-C0F95055F1DD}"/>
                </a:ext>
              </a:extLst>
            </p:cNvPr>
            <p:cNvSpPr/>
            <p:nvPr/>
          </p:nvSpPr>
          <p:spPr>
            <a:xfrm>
              <a:off x="5980113" y="4773017"/>
              <a:ext cx="371475" cy="35718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15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2EE3E34-42D4-0A4C-8DB6-1CCD04FAD284}"/>
                </a:ext>
              </a:extLst>
            </p:cNvPr>
            <p:cNvSpPr/>
            <p:nvPr/>
          </p:nvSpPr>
          <p:spPr>
            <a:xfrm>
              <a:off x="142875" y="4773017"/>
              <a:ext cx="1828800" cy="38417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row pointers source[10]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C5B6150-08BE-6241-88A9-96801A2E051D}"/>
                </a:ext>
              </a:extLst>
            </p:cNvPr>
            <p:cNvSpPr txBox="1"/>
            <p:nvPr/>
          </p:nvSpPr>
          <p:spPr>
            <a:xfrm>
              <a:off x="6856288" y="4757260"/>
              <a:ext cx="13381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CSR format</a:t>
              </a:r>
            </a:p>
          </p:txBody>
        </p:sp>
      </p:grp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E0EEBB9D-2314-AF44-8DDF-F0F50BAF028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163" name="CuadroTexto 26">
            <a:extLst>
              <a:ext uri="{FF2B5EF4-FFF2-40B4-BE49-F238E27FC236}">
                <a16:creationId xmlns:a16="http://schemas.microsoft.com/office/drawing/2014/main" id="{F43B641E-C8A5-374D-BE83-461262CDDE5B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75279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Breadth-First Search (BFS)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908720"/>
            <a:ext cx="8303840" cy="5472608"/>
          </a:xfrm>
        </p:spPr>
        <p:txBody>
          <a:bodyPr/>
          <a:lstStyle/>
          <a:p>
            <a:r>
              <a:rPr lang="en-US" sz="3200" dirty="0"/>
              <a:t>To determine the </a:t>
            </a:r>
            <a:r>
              <a:rPr lang="en-US" sz="3200" dirty="0">
                <a:solidFill>
                  <a:srgbClr val="0070C0"/>
                </a:solidFill>
              </a:rPr>
              <a:t>minimal number of hops</a:t>
            </a:r>
            <a:r>
              <a:rPr lang="en-US" sz="3200" dirty="0"/>
              <a:t> that is required </a:t>
            </a:r>
            <a:r>
              <a:rPr lang="en-US" sz="3200" dirty="0">
                <a:solidFill>
                  <a:srgbClr val="C00000"/>
                </a:solidFill>
              </a:rPr>
              <a:t>to go from a source node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00B050"/>
                </a:solidFill>
              </a:rPr>
              <a:t>to a destination node </a:t>
            </a:r>
            <a:r>
              <a:rPr lang="en-US" sz="3200" dirty="0"/>
              <a:t>(or all destinations)</a:t>
            </a:r>
          </a:p>
        </p:txBody>
      </p:sp>
      <p:sp>
        <p:nvSpPr>
          <p:cNvPr id="49" name="Slide Number Placeholder 4">
            <a:extLst>
              <a:ext uri="{FF2B5EF4-FFF2-40B4-BE49-F238E27FC236}">
                <a16:creationId xmlns:a16="http://schemas.microsoft.com/office/drawing/2014/main" id="{1B0C5B05-BB4B-4B42-A75E-2AEE93376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50" name="CuadroTexto 26">
            <a:extLst>
              <a:ext uri="{FF2B5EF4-FFF2-40B4-BE49-F238E27FC236}">
                <a16:creationId xmlns:a16="http://schemas.microsoft.com/office/drawing/2014/main" id="{DFB6D9D8-B40B-FD4A-BBF7-2B51476E2F09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47A1C3B-4F6F-4C42-8F34-1C97D99BC65A}"/>
              </a:ext>
            </a:extLst>
          </p:cNvPr>
          <p:cNvSpPr/>
          <p:nvPr/>
        </p:nvSpPr>
        <p:spPr>
          <a:xfrm>
            <a:off x="1657648" y="4309794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4F4ED0F-C73C-1B40-AC65-E58CEC379200}"/>
              </a:ext>
            </a:extLst>
          </p:cNvPr>
          <p:cNvSpPr/>
          <p:nvPr/>
        </p:nvSpPr>
        <p:spPr>
          <a:xfrm>
            <a:off x="2329161" y="3557319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B03850A-8A9A-3740-9B96-C057A08F022B}"/>
              </a:ext>
            </a:extLst>
          </p:cNvPr>
          <p:cNvSpPr/>
          <p:nvPr/>
        </p:nvSpPr>
        <p:spPr>
          <a:xfrm>
            <a:off x="2619673" y="4576494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A8EA779-EF5C-BB4A-AC33-4E2AC7A8B8AA}"/>
              </a:ext>
            </a:extLst>
          </p:cNvPr>
          <p:cNvSpPr/>
          <p:nvPr/>
        </p:nvSpPr>
        <p:spPr>
          <a:xfrm>
            <a:off x="2948286" y="2819132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A049448-ABD5-A440-80A9-D485398A7150}"/>
              </a:ext>
            </a:extLst>
          </p:cNvPr>
          <p:cNvSpPr/>
          <p:nvPr/>
        </p:nvSpPr>
        <p:spPr>
          <a:xfrm>
            <a:off x="3567411" y="3562082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06805C6C-2E92-F04E-AD40-940EA73AAC5D}"/>
              </a:ext>
            </a:extLst>
          </p:cNvPr>
          <p:cNvSpPr/>
          <p:nvPr/>
        </p:nvSpPr>
        <p:spPr>
          <a:xfrm>
            <a:off x="3610273" y="4366944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EBC5DE5-18BD-8947-AF13-98E7886373EF}"/>
              </a:ext>
            </a:extLst>
          </p:cNvPr>
          <p:cNvSpPr/>
          <p:nvPr/>
        </p:nvSpPr>
        <p:spPr>
          <a:xfrm>
            <a:off x="3861098" y="5405169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024DEA84-030E-794F-8F8A-CB8367DB5222}"/>
              </a:ext>
            </a:extLst>
          </p:cNvPr>
          <p:cNvSpPr/>
          <p:nvPr/>
        </p:nvSpPr>
        <p:spPr>
          <a:xfrm>
            <a:off x="2619673" y="5705207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9B39A14-A478-F54B-96DA-D3AC5371A7AD}"/>
              </a:ext>
            </a:extLst>
          </p:cNvPr>
          <p:cNvSpPr/>
          <p:nvPr/>
        </p:nvSpPr>
        <p:spPr>
          <a:xfrm>
            <a:off x="4715173" y="3604944"/>
            <a:ext cx="457200" cy="457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5E36D737-019E-114A-A52D-0FF86D4D1F17}"/>
              </a:ext>
            </a:extLst>
          </p:cNvPr>
          <p:cNvCxnSpPr>
            <a:stCxn id="51" idx="7"/>
          </p:cNvCxnSpPr>
          <p:nvPr/>
        </p:nvCxnSpPr>
        <p:spPr>
          <a:xfrm flipV="1">
            <a:off x="2048173" y="3976419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947F388D-6B36-E743-A6E3-126D41F403E6}"/>
              </a:ext>
            </a:extLst>
          </p:cNvPr>
          <p:cNvCxnSpPr>
            <a:endCxn id="53" idx="2"/>
          </p:cNvCxnSpPr>
          <p:nvPr/>
        </p:nvCxnSpPr>
        <p:spPr>
          <a:xfrm>
            <a:off x="2095798" y="4633644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DED0B405-4911-554C-8180-F423556555F7}"/>
              </a:ext>
            </a:extLst>
          </p:cNvPr>
          <p:cNvCxnSpPr/>
          <p:nvPr/>
        </p:nvCxnSpPr>
        <p:spPr>
          <a:xfrm flipV="1">
            <a:off x="2733973" y="3249344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32C48A6-11EC-3844-BDFC-D2644FBA1B47}"/>
              </a:ext>
            </a:extLst>
          </p:cNvPr>
          <p:cNvCxnSpPr>
            <a:stCxn id="52" idx="6"/>
            <a:endCxn id="55" idx="2"/>
          </p:cNvCxnSpPr>
          <p:nvPr/>
        </p:nvCxnSpPr>
        <p:spPr>
          <a:xfrm>
            <a:off x="2786361" y="3785919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4477B9D-980E-1B41-A68F-17FBAD2CC50F}"/>
              </a:ext>
            </a:extLst>
          </p:cNvPr>
          <p:cNvCxnSpPr>
            <a:stCxn id="53" idx="6"/>
            <a:endCxn id="56" idx="2"/>
          </p:cNvCxnSpPr>
          <p:nvPr/>
        </p:nvCxnSpPr>
        <p:spPr>
          <a:xfrm flipV="1">
            <a:off x="3076873" y="4595544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A133EBB0-46EA-BF46-93B1-D862889C8FB2}"/>
              </a:ext>
            </a:extLst>
          </p:cNvPr>
          <p:cNvCxnSpPr>
            <a:stCxn id="54" idx="6"/>
            <a:endCxn id="59" idx="1"/>
          </p:cNvCxnSpPr>
          <p:nvPr/>
        </p:nvCxnSpPr>
        <p:spPr>
          <a:xfrm>
            <a:off x="3405486" y="3047732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32226B8F-08DE-B74E-AE98-5FB75501E992}"/>
              </a:ext>
            </a:extLst>
          </p:cNvPr>
          <p:cNvCxnSpPr>
            <a:stCxn id="54" idx="5"/>
            <a:endCxn id="55" idx="1"/>
          </p:cNvCxnSpPr>
          <p:nvPr/>
        </p:nvCxnSpPr>
        <p:spPr>
          <a:xfrm>
            <a:off x="3338811" y="3209657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29A8E116-E716-B548-8DE1-79FE3C5D8652}"/>
              </a:ext>
            </a:extLst>
          </p:cNvPr>
          <p:cNvCxnSpPr>
            <a:stCxn id="55" idx="6"/>
            <a:endCxn id="59" idx="2"/>
          </p:cNvCxnSpPr>
          <p:nvPr/>
        </p:nvCxnSpPr>
        <p:spPr>
          <a:xfrm>
            <a:off x="4024611" y="3790682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6EADC852-4658-624B-917E-1AA131F9C3FE}"/>
              </a:ext>
            </a:extLst>
          </p:cNvPr>
          <p:cNvCxnSpPr>
            <a:endCxn id="56" idx="0"/>
          </p:cNvCxnSpPr>
          <p:nvPr/>
        </p:nvCxnSpPr>
        <p:spPr>
          <a:xfrm flipH="1">
            <a:off x="3838873" y="4020869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30F06B8-515B-5146-8447-8981A6786ABD}"/>
              </a:ext>
            </a:extLst>
          </p:cNvPr>
          <p:cNvCxnSpPr>
            <a:stCxn id="53" idx="5"/>
            <a:endCxn id="57" idx="1"/>
          </p:cNvCxnSpPr>
          <p:nvPr/>
        </p:nvCxnSpPr>
        <p:spPr>
          <a:xfrm>
            <a:off x="3010198" y="4967019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CD428AFF-CB9E-3F4F-89A6-B16CE466E1BF}"/>
              </a:ext>
            </a:extLst>
          </p:cNvPr>
          <p:cNvCxnSpPr>
            <a:stCxn id="53" idx="4"/>
            <a:endCxn id="58" idx="0"/>
          </p:cNvCxnSpPr>
          <p:nvPr/>
        </p:nvCxnSpPr>
        <p:spPr>
          <a:xfrm>
            <a:off x="2848273" y="5033694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7196D5D-DE3D-644E-8554-4956458E82A0}"/>
              </a:ext>
            </a:extLst>
          </p:cNvPr>
          <p:cNvCxnSpPr>
            <a:stCxn id="58" idx="6"/>
            <a:endCxn id="57" idx="3"/>
          </p:cNvCxnSpPr>
          <p:nvPr/>
        </p:nvCxnSpPr>
        <p:spPr>
          <a:xfrm flipV="1">
            <a:off x="3076873" y="5795694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CDBAA7E-ABA2-3F4C-BD24-16A4887AFC82}"/>
              </a:ext>
            </a:extLst>
          </p:cNvPr>
          <p:cNvCxnSpPr>
            <a:stCxn id="56" idx="4"/>
            <a:endCxn id="57" idx="0"/>
          </p:cNvCxnSpPr>
          <p:nvPr/>
        </p:nvCxnSpPr>
        <p:spPr>
          <a:xfrm>
            <a:off x="3838873" y="4824144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7D325F22-AA63-D742-8246-D424F3ADD809}"/>
              </a:ext>
            </a:extLst>
          </p:cNvPr>
          <p:cNvCxnSpPr>
            <a:endCxn id="51" idx="4"/>
          </p:cNvCxnSpPr>
          <p:nvPr/>
        </p:nvCxnSpPr>
        <p:spPr>
          <a:xfrm flipH="1" flipV="1">
            <a:off x="1886248" y="4766994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CF79F114-BA6A-2D44-990B-5888B52D2946}"/>
              </a:ext>
            </a:extLst>
          </p:cNvPr>
          <p:cNvCxnSpPr>
            <a:endCxn id="59" idx="4"/>
          </p:cNvCxnSpPr>
          <p:nvPr/>
        </p:nvCxnSpPr>
        <p:spPr>
          <a:xfrm flipV="1">
            <a:off x="4296073" y="4062144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1">
            <a:extLst>
              <a:ext uri="{FF2B5EF4-FFF2-40B4-BE49-F238E27FC236}">
                <a16:creationId xmlns:a16="http://schemas.microsoft.com/office/drawing/2014/main" id="{D6303981-111F-7141-B2C7-A8BA876A91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7944" y="3239819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76" name="Rectangle 11">
            <a:extLst>
              <a:ext uri="{FF2B5EF4-FFF2-40B4-BE49-F238E27FC236}">
                <a16:creationId xmlns:a16="http://schemas.microsoft.com/office/drawing/2014/main" id="{165400B7-9DDB-A949-AB4F-C867BE05E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886" y="3447782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3</a:t>
            </a:r>
          </a:p>
        </p:txBody>
      </p:sp>
      <p:sp>
        <p:nvSpPr>
          <p:cNvPr id="77" name="Rectangle 27">
            <a:extLst>
              <a:ext uri="{FF2B5EF4-FFF2-40B4-BE49-F238E27FC236}">
                <a16:creationId xmlns:a16="http://schemas.microsoft.com/office/drawing/2014/main" id="{2E6E8781-17A0-524C-85B0-C59CC9FDE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873" y="2471469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78" name="Rectangle 28">
            <a:extLst>
              <a:ext uri="{FF2B5EF4-FFF2-40B4-BE49-F238E27FC236}">
                <a16:creationId xmlns:a16="http://schemas.microsoft.com/office/drawing/2014/main" id="{3E690D6C-1F54-9147-8B4E-F60A69C1E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298" y="5528994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79" name="Rectangle 29">
            <a:extLst>
              <a:ext uri="{FF2B5EF4-FFF2-40B4-BE49-F238E27FC236}">
                <a16:creationId xmlns:a16="http://schemas.microsoft.com/office/drawing/2014/main" id="{DF9E20AE-F114-894C-86C9-FC0D032E1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2023" y="3250932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80" name="Rectangle 31">
            <a:extLst>
              <a:ext uri="{FF2B5EF4-FFF2-40B4-BE49-F238E27FC236}">
                <a16:creationId xmlns:a16="http://schemas.microsoft.com/office/drawing/2014/main" id="{35AB6116-4CD8-344B-AF7C-DD78333C8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8586" y="4397107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81" name="Rectangle 32">
            <a:extLst>
              <a:ext uri="{FF2B5EF4-FFF2-40B4-BE49-F238E27FC236}">
                <a16:creationId xmlns:a16="http://schemas.microsoft.com/office/drawing/2014/main" id="{23424398-D43A-9B44-8A0F-2715D5FBA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8911" y="6114782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82" name="Rectangle 34">
            <a:extLst>
              <a:ext uri="{FF2B5EF4-FFF2-40B4-BE49-F238E27FC236}">
                <a16:creationId xmlns:a16="http://schemas.microsoft.com/office/drawing/2014/main" id="{0148443E-2162-FE42-915E-BEB9879EA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3023" y="4233594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83" name="TextBox 35">
            <a:extLst>
              <a:ext uri="{FF2B5EF4-FFF2-40B4-BE49-F238E27FC236}">
                <a16:creationId xmlns:a16="http://schemas.microsoft.com/office/drawing/2014/main" id="{3FF43204-1368-AB4D-B05B-6190C5A92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648" y="4439969"/>
            <a:ext cx="309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0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5029B59-6F62-6944-8537-36FCA6F12DC1}"/>
              </a:ext>
            </a:extLst>
          </p:cNvPr>
          <p:cNvSpPr/>
          <p:nvPr/>
        </p:nvSpPr>
        <p:spPr>
          <a:xfrm>
            <a:off x="1414761" y="4054207"/>
            <a:ext cx="950912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BD1EBFD-6408-0F43-940D-4EDD291DAC8A}"/>
              </a:ext>
            </a:extLst>
          </p:cNvPr>
          <p:cNvSpPr txBox="1"/>
          <p:nvPr/>
        </p:nvSpPr>
        <p:spPr>
          <a:xfrm>
            <a:off x="4893158" y="5303048"/>
            <a:ext cx="2750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Desirable Outcome</a:t>
            </a:r>
          </a:p>
        </p:txBody>
      </p:sp>
    </p:spTree>
    <p:extLst>
      <p:ext uri="{BB962C8B-B14F-4D97-AF65-F5344CB8AC3E}">
        <p14:creationId xmlns:p14="http://schemas.microsoft.com/office/powerpoint/2010/main" val="353849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 animBg="1"/>
      <p:bldP spid="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93916" y="412181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165429" y="3369344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455941" y="438851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1784554" y="2631157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403679" y="3374107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446541" y="417896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2697366" y="5217194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455941" y="5517232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551441" y="3416969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884441" y="3788444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932066" y="4445669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570241" y="3061369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622629" y="3597944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1913141" y="4407569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241754" y="2859757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175079" y="3021682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2860879" y="3602707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2675141" y="3832894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1846466" y="4779044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1684541" y="4845719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1913141" y="5607719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2675141" y="4636169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722516" y="4579019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132341" y="3874169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26" name="TextBox 1"/>
          <p:cNvSpPr txBox="1">
            <a:spLocks noChangeArrowheads="1"/>
          </p:cNvSpPr>
          <p:nvPr/>
        </p:nvSpPr>
        <p:spPr bwMode="auto">
          <a:xfrm>
            <a:off x="947941" y="3051844"/>
            <a:ext cx="457200" cy="339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27" name="Rectangle 11"/>
          <p:cNvSpPr>
            <a:spLocks noChangeArrowheads="1"/>
          </p:cNvSpPr>
          <p:nvPr/>
        </p:nvSpPr>
        <p:spPr bwMode="auto">
          <a:xfrm>
            <a:off x="3918154" y="3259807"/>
            <a:ext cx="366712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28" name="Rectangle 27"/>
          <p:cNvSpPr>
            <a:spLocks noChangeArrowheads="1"/>
          </p:cNvSpPr>
          <p:nvPr/>
        </p:nvSpPr>
        <p:spPr bwMode="auto">
          <a:xfrm>
            <a:off x="1913141" y="2283494"/>
            <a:ext cx="366713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29" name="Rectangle 28"/>
          <p:cNvSpPr>
            <a:spLocks noChangeArrowheads="1"/>
          </p:cNvSpPr>
          <p:nvPr/>
        </p:nvSpPr>
        <p:spPr bwMode="auto">
          <a:xfrm>
            <a:off x="3154566" y="5341019"/>
            <a:ext cx="366713" cy="3397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30" name="Rectangle 29"/>
          <p:cNvSpPr>
            <a:spLocks noChangeArrowheads="1"/>
          </p:cNvSpPr>
          <p:nvPr/>
        </p:nvSpPr>
        <p:spPr bwMode="auto">
          <a:xfrm>
            <a:off x="2478291" y="3062957"/>
            <a:ext cx="366713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2914854" y="4209132"/>
            <a:ext cx="368300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32" name="Rectangle 32"/>
          <p:cNvSpPr>
            <a:spLocks noChangeArrowheads="1"/>
          </p:cNvSpPr>
          <p:nvPr/>
        </p:nvSpPr>
        <p:spPr bwMode="auto">
          <a:xfrm>
            <a:off x="1705179" y="5926807"/>
            <a:ext cx="368300" cy="3381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33" name="Rectangle 34"/>
          <p:cNvSpPr>
            <a:spLocks noChangeArrowheads="1"/>
          </p:cNvSpPr>
          <p:nvPr/>
        </p:nvSpPr>
        <p:spPr bwMode="auto">
          <a:xfrm>
            <a:off x="1589291" y="4045619"/>
            <a:ext cx="366713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-1</a:t>
            </a:r>
          </a:p>
        </p:txBody>
      </p:sp>
      <p:sp>
        <p:nvSpPr>
          <p:cNvPr id="25634" name="TextBox 35"/>
          <p:cNvSpPr txBox="1">
            <a:spLocks noChangeArrowheads="1"/>
          </p:cNvSpPr>
          <p:nvPr/>
        </p:nvSpPr>
        <p:spPr bwMode="auto">
          <a:xfrm>
            <a:off x="251520" y="4251994"/>
            <a:ext cx="457200" cy="338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Search: Example </a:t>
            </a:r>
          </a:p>
        </p:txBody>
      </p:sp>
      <p:sp>
        <p:nvSpPr>
          <p:cNvPr id="12" name="Oval 11"/>
          <p:cNvSpPr/>
          <p:nvPr/>
        </p:nvSpPr>
        <p:spPr>
          <a:xfrm>
            <a:off x="289471" y="3874169"/>
            <a:ext cx="898153" cy="9715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716016" y="4045619"/>
            <a:ext cx="2317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Initial Condition</a:t>
            </a:r>
          </a:p>
        </p:txBody>
      </p:sp>
      <p:sp>
        <p:nvSpPr>
          <p:cNvPr id="39" name="Content Placeholder 4">
            <a:extLst>
              <a:ext uri="{FF2B5EF4-FFF2-40B4-BE49-F238E27FC236}">
                <a16:creationId xmlns:a16="http://schemas.microsoft.com/office/drawing/2014/main" id="{A775D4B1-7347-054F-816B-FAB6E309AFE2}"/>
              </a:ext>
            </a:extLst>
          </p:cNvPr>
          <p:cNvSpPr txBox="1">
            <a:spLocks/>
          </p:cNvSpPr>
          <p:nvPr/>
        </p:nvSpPr>
        <p:spPr>
          <a:xfrm>
            <a:off x="228600" y="908720"/>
            <a:ext cx="8610600" cy="54726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Start with a source node</a:t>
            </a:r>
          </a:p>
          <a:p>
            <a:r>
              <a:rPr lang="en-US" dirty="0"/>
              <a:t>Identify and mark all nodes that can be reached from the source node with 1 hop, 2 hops, 3 hops, …</a:t>
            </a:r>
            <a:endParaRPr lang="en-US" kern="0" dirty="0"/>
          </a:p>
        </p:txBody>
      </p:sp>
      <p:sp>
        <p:nvSpPr>
          <p:cNvPr id="40" name="Slide Number Placeholder 4">
            <a:extLst>
              <a:ext uri="{FF2B5EF4-FFF2-40B4-BE49-F238E27FC236}">
                <a16:creationId xmlns:a16="http://schemas.microsoft.com/office/drawing/2014/main" id="{B581569E-A4CA-6945-BD2B-A6A295BA2B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41" name="CuadroTexto 26">
            <a:extLst>
              <a:ext uri="{FF2B5EF4-FFF2-40B4-BE49-F238E27FC236}">
                <a16:creationId xmlns:a16="http://schemas.microsoft.com/office/drawing/2014/main" id="{FDE7EDB4-B13F-5D46-A8D6-4056403F0301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9655187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31242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509713" y="237172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800225" y="33909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8838" y="163353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747963" y="237648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790825" y="3181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3041650" y="421957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800225" y="4519613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895725" y="2419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1228725" y="27908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1276350" y="34480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14525" y="20637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966913" y="26003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2257425" y="34099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586038" y="18621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519363" y="20240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3205163" y="26050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3019425" y="28352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2190750" y="37814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2028825" y="38481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2257425" y="46101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3019425" y="36385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1066800" y="35814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476625" y="28765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78" name="TextBox 1"/>
          <p:cNvSpPr txBox="1">
            <a:spLocks noChangeArrowheads="1"/>
          </p:cNvSpPr>
          <p:nvPr/>
        </p:nvSpPr>
        <p:spPr bwMode="auto">
          <a:xfrm>
            <a:off x="1292225" y="2054225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79" name="Rectangle 11"/>
          <p:cNvSpPr>
            <a:spLocks noChangeArrowheads="1"/>
          </p:cNvSpPr>
          <p:nvPr/>
        </p:nvSpPr>
        <p:spPr bwMode="auto">
          <a:xfrm>
            <a:off x="4262438" y="226218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0" name="Rectangle 27"/>
          <p:cNvSpPr>
            <a:spLocks noChangeArrowheads="1"/>
          </p:cNvSpPr>
          <p:nvPr/>
        </p:nvSpPr>
        <p:spPr bwMode="auto">
          <a:xfrm>
            <a:off x="2257425" y="1285875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1" name="Rectangle 28"/>
          <p:cNvSpPr>
            <a:spLocks noChangeArrowheads="1"/>
          </p:cNvSpPr>
          <p:nvPr/>
        </p:nvSpPr>
        <p:spPr bwMode="auto">
          <a:xfrm>
            <a:off x="3498850" y="4343400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2" name="Rectangle 29"/>
          <p:cNvSpPr>
            <a:spLocks noChangeArrowheads="1"/>
          </p:cNvSpPr>
          <p:nvPr/>
        </p:nvSpPr>
        <p:spPr bwMode="auto">
          <a:xfrm>
            <a:off x="2822575" y="206533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3259138" y="3211513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2049463" y="492918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5" name="Rectangle 34"/>
          <p:cNvSpPr>
            <a:spLocks noChangeArrowheads="1"/>
          </p:cNvSpPr>
          <p:nvPr/>
        </p:nvSpPr>
        <p:spPr bwMode="auto">
          <a:xfrm>
            <a:off x="1933575" y="3048000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6" name="TextBox 35"/>
          <p:cNvSpPr txBox="1">
            <a:spLocks noChangeArrowheads="1"/>
          </p:cNvSpPr>
          <p:nvPr/>
        </p:nvSpPr>
        <p:spPr bwMode="auto">
          <a:xfrm>
            <a:off x="584200" y="3254375"/>
            <a:ext cx="309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0</a:t>
            </a:r>
          </a:p>
        </p:txBody>
      </p:sp>
      <p:sp>
        <p:nvSpPr>
          <p:cNvPr id="15" name="Oval 14"/>
          <p:cNvSpPr/>
          <p:nvPr/>
        </p:nvSpPr>
        <p:spPr>
          <a:xfrm>
            <a:off x="595313" y="2868613"/>
            <a:ext cx="950912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 – Initial Condition</a:t>
            </a:r>
          </a:p>
        </p:txBody>
      </p:sp>
      <p:sp>
        <p:nvSpPr>
          <p:cNvPr id="39" name="Slide Number Placeholder 4">
            <a:extLst>
              <a:ext uri="{FF2B5EF4-FFF2-40B4-BE49-F238E27FC236}">
                <a16:creationId xmlns:a16="http://schemas.microsoft.com/office/drawing/2014/main" id="{ED57AC4B-14DD-FE43-A43C-DE3874CBC0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40" name="CuadroTexto 26">
            <a:extLst>
              <a:ext uri="{FF2B5EF4-FFF2-40B4-BE49-F238E27FC236}">
                <a16:creationId xmlns:a16="http://schemas.microsoft.com/office/drawing/2014/main" id="{47FDF19E-F35F-5442-B2C1-F0064CC3C2E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4076143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31242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509713" y="2371725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800225" y="3390900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8838" y="163353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747963" y="237648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790825" y="3181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3041650" y="421957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800225" y="4519613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895725" y="2419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1228725" y="27908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1276350" y="34480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14525" y="20637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966913" y="26003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2257425" y="34099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586038" y="18621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519363" y="20240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3205163" y="26050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3019425" y="28352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2190750" y="37814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2028825" y="38481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2257425" y="46101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3019425" y="36385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1066800" y="35814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476625" y="28765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78" name="TextBox 1"/>
          <p:cNvSpPr txBox="1">
            <a:spLocks noChangeArrowheads="1"/>
          </p:cNvSpPr>
          <p:nvPr/>
        </p:nvSpPr>
        <p:spPr bwMode="auto">
          <a:xfrm>
            <a:off x="1378496" y="2054225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23579" name="Rectangle 11"/>
          <p:cNvSpPr>
            <a:spLocks noChangeArrowheads="1"/>
          </p:cNvSpPr>
          <p:nvPr/>
        </p:nvSpPr>
        <p:spPr bwMode="auto">
          <a:xfrm>
            <a:off x="4262438" y="226218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0" name="Rectangle 27"/>
          <p:cNvSpPr>
            <a:spLocks noChangeArrowheads="1"/>
          </p:cNvSpPr>
          <p:nvPr/>
        </p:nvSpPr>
        <p:spPr bwMode="auto">
          <a:xfrm>
            <a:off x="2257425" y="1285875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1" name="Rectangle 28"/>
          <p:cNvSpPr>
            <a:spLocks noChangeArrowheads="1"/>
          </p:cNvSpPr>
          <p:nvPr/>
        </p:nvSpPr>
        <p:spPr bwMode="auto">
          <a:xfrm>
            <a:off x="3498850" y="4343400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2" name="Rectangle 29"/>
          <p:cNvSpPr>
            <a:spLocks noChangeArrowheads="1"/>
          </p:cNvSpPr>
          <p:nvPr/>
        </p:nvSpPr>
        <p:spPr bwMode="auto">
          <a:xfrm>
            <a:off x="2822575" y="206533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3259138" y="3211513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2049463" y="492918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5" name="Rectangle 34"/>
          <p:cNvSpPr>
            <a:spLocks noChangeArrowheads="1"/>
          </p:cNvSpPr>
          <p:nvPr/>
        </p:nvSpPr>
        <p:spPr bwMode="auto">
          <a:xfrm>
            <a:off x="1933575" y="304800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23586" name="TextBox 35"/>
          <p:cNvSpPr txBox="1">
            <a:spLocks noChangeArrowheads="1"/>
          </p:cNvSpPr>
          <p:nvPr/>
        </p:nvSpPr>
        <p:spPr bwMode="auto">
          <a:xfrm>
            <a:off x="584200" y="3254375"/>
            <a:ext cx="309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0</a:t>
            </a:r>
          </a:p>
        </p:txBody>
      </p:sp>
      <p:sp>
        <p:nvSpPr>
          <p:cNvPr id="15" name="Oval 14"/>
          <p:cNvSpPr/>
          <p:nvPr/>
        </p:nvSpPr>
        <p:spPr>
          <a:xfrm>
            <a:off x="595313" y="2868613"/>
            <a:ext cx="950912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 – 1 Hop</a:t>
            </a:r>
          </a:p>
        </p:txBody>
      </p:sp>
      <p:sp>
        <p:nvSpPr>
          <p:cNvPr id="39" name="Slide Number Placeholder 4">
            <a:extLst>
              <a:ext uri="{FF2B5EF4-FFF2-40B4-BE49-F238E27FC236}">
                <a16:creationId xmlns:a16="http://schemas.microsoft.com/office/drawing/2014/main" id="{ED57AC4B-14DD-FE43-A43C-DE3874CBC0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40" name="CuadroTexto 26">
            <a:extLst>
              <a:ext uri="{FF2B5EF4-FFF2-40B4-BE49-F238E27FC236}">
                <a16:creationId xmlns:a16="http://schemas.microsoft.com/office/drawing/2014/main" id="{47FDF19E-F35F-5442-B2C1-F0064CC3C2E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41" name="Content Placeholder 13">
            <a:extLst>
              <a:ext uri="{FF2B5EF4-FFF2-40B4-BE49-F238E27FC236}">
                <a16:creationId xmlns:a16="http://schemas.microsoft.com/office/drawing/2014/main" id="{713A7A3F-F49D-5342-BCB5-29BEC33DCB55}"/>
              </a:ext>
            </a:extLst>
          </p:cNvPr>
          <p:cNvSpPr txBox="1">
            <a:spLocks/>
          </p:cNvSpPr>
          <p:nvPr/>
        </p:nvSpPr>
        <p:spPr>
          <a:xfrm>
            <a:off x="4860926" y="908720"/>
            <a:ext cx="3978274" cy="54726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First Frontier (level 1 nodes)</a:t>
            </a:r>
          </a:p>
          <a:p>
            <a:pPr lvl="1"/>
            <a:r>
              <a:rPr lang="en-US" kern="0" dirty="0"/>
              <a:t>1, 2</a:t>
            </a:r>
          </a:p>
        </p:txBody>
      </p:sp>
    </p:spTree>
    <p:extLst>
      <p:ext uri="{BB962C8B-B14F-4D97-AF65-F5344CB8AC3E}">
        <p14:creationId xmlns:p14="http://schemas.microsoft.com/office/powerpoint/2010/main" val="4032800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31242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509713" y="2371725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800225" y="3390900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8838" y="1633538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747963" y="2376488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790825" y="3181350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3041650" y="4219575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800225" y="4519613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895725" y="2419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1228725" y="27908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1276350" y="34480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14525" y="20637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966913" y="26003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2257425" y="34099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586038" y="18621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519363" y="20240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3205163" y="26050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3019425" y="28352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2190750" y="37814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2028825" y="38481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2257425" y="46101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3019425" y="36385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1066800" y="35814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476625" y="28765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78" name="TextBox 1"/>
          <p:cNvSpPr txBox="1">
            <a:spLocks noChangeArrowheads="1"/>
          </p:cNvSpPr>
          <p:nvPr/>
        </p:nvSpPr>
        <p:spPr bwMode="auto">
          <a:xfrm>
            <a:off x="1378496" y="2054225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23579" name="Rectangle 11"/>
          <p:cNvSpPr>
            <a:spLocks noChangeArrowheads="1"/>
          </p:cNvSpPr>
          <p:nvPr/>
        </p:nvSpPr>
        <p:spPr bwMode="auto">
          <a:xfrm>
            <a:off x="4262438" y="2262188"/>
            <a:ext cx="3561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-1</a:t>
            </a:r>
          </a:p>
        </p:txBody>
      </p:sp>
      <p:sp>
        <p:nvSpPr>
          <p:cNvPr id="23580" name="Rectangle 27"/>
          <p:cNvSpPr>
            <a:spLocks noChangeArrowheads="1"/>
          </p:cNvSpPr>
          <p:nvPr/>
        </p:nvSpPr>
        <p:spPr bwMode="auto">
          <a:xfrm>
            <a:off x="2257425" y="1285875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1" name="Rectangle 28"/>
          <p:cNvSpPr>
            <a:spLocks noChangeArrowheads="1"/>
          </p:cNvSpPr>
          <p:nvPr/>
        </p:nvSpPr>
        <p:spPr bwMode="auto">
          <a:xfrm>
            <a:off x="3498850" y="434340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2" name="Rectangle 29"/>
          <p:cNvSpPr>
            <a:spLocks noChangeArrowheads="1"/>
          </p:cNvSpPr>
          <p:nvPr/>
        </p:nvSpPr>
        <p:spPr bwMode="auto">
          <a:xfrm>
            <a:off x="2822575" y="2065338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3259138" y="3211513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2049463" y="4929188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5" name="Rectangle 34"/>
          <p:cNvSpPr>
            <a:spLocks noChangeArrowheads="1"/>
          </p:cNvSpPr>
          <p:nvPr/>
        </p:nvSpPr>
        <p:spPr bwMode="auto">
          <a:xfrm>
            <a:off x="1933575" y="304800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23586" name="TextBox 35"/>
          <p:cNvSpPr txBox="1">
            <a:spLocks noChangeArrowheads="1"/>
          </p:cNvSpPr>
          <p:nvPr/>
        </p:nvSpPr>
        <p:spPr bwMode="auto">
          <a:xfrm>
            <a:off x="584200" y="3254375"/>
            <a:ext cx="309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0</a:t>
            </a:r>
          </a:p>
        </p:txBody>
      </p:sp>
      <p:sp>
        <p:nvSpPr>
          <p:cNvPr id="15" name="Oval 14"/>
          <p:cNvSpPr/>
          <p:nvPr/>
        </p:nvSpPr>
        <p:spPr>
          <a:xfrm>
            <a:off x="595313" y="2868613"/>
            <a:ext cx="950912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 – 2 Hops</a:t>
            </a:r>
          </a:p>
        </p:txBody>
      </p:sp>
      <p:sp>
        <p:nvSpPr>
          <p:cNvPr id="39" name="Slide Number Placeholder 4">
            <a:extLst>
              <a:ext uri="{FF2B5EF4-FFF2-40B4-BE49-F238E27FC236}">
                <a16:creationId xmlns:a16="http://schemas.microsoft.com/office/drawing/2014/main" id="{ED57AC4B-14DD-FE43-A43C-DE3874CBC0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40" name="CuadroTexto 26">
            <a:extLst>
              <a:ext uri="{FF2B5EF4-FFF2-40B4-BE49-F238E27FC236}">
                <a16:creationId xmlns:a16="http://schemas.microsoft.com/office/drawing/2014/main" id="{47FDF19E-F35F-5442-B2C1-F0064CC3C2E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41" name="Content Placeholder 13">
            <a:extLst>
              <a:ext uri="{FF2B5EF4-FFF2-40B4-BE49-F238E27FC236}">
                <a16:creationId xmlns:a16="http://schemas.microsoft.com/office/drawing/2014/main" id="{3327EFEA-5ECC-D845-A593-CB268F16A64F}"/>
              </a:ext>
            </a:extLst>
          </p:cNvPr>
          <p:cNvSpPr txBox="1">
            <a:spLocks/>
          </p:cNvSpPr>
          <p:nvPr/>
        </p:nvSpPr>
        <p:spPr>
          <a:xfrm>
            <a:off x="4860926" y="908720"/>
            <a:ext cx="3978274" cy="54726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First Frontier (level 1 nodes)</a:t>
            </a:r>
          </a:p>
          <a:p>
            <a:pPr lvl="1"/>
            <a:r>
              <a:rPr lang="en-US" kern="0" dirty="0"/>
              <a:t>1, 2</a:t>
            </a:r>
          </a:p>
          <a:p>
            <a:r>
              <a:rPr lang="en-US" kern="0" dirty="0"/>
              <a:t>Second frontier (level 2 nodes)</a:t>
            </a:r>
          </a:p>
          <a:p>
            <a:pPr lvl="1"/>
            <a:r>
              <a:rPr lang="en-US" kern="0" dirty="0"/>
              <a:t>3, 4, 5, 6, 7</a:t>
            </a:r>
          </a:p>
        </p:txBody>
      </p:sp>
    </p:spTree>
    <p:extLst>
      <p:ext uri="{BB962C8B-B14F-4D97-AF65-F5344CB8AC3E}">
        <p14:creationId xmlns:p14="http://schemas.microsoft.com/office/powerpoint/2010/main" val="3838809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0000FF"/>
                </a:solidFill>
              </a:rPr>
              <a:t>reduction</a:t>
            </a:r>
            <a:r>
              <a:rPr lang="en-US" dirty="0"/>
              <a:t> operation reduces a set of values to a single value</a:t>
            </a:r>
          </a:p>
          <a:p>
            <a:pPr lvl="1"/>
            <a:r>
              <a:rPr lang="en-US" dirty="0"/>
              <a:t>Sum, Product, Minimum, Maximum are examples</a:t>
            </a:r>
          </a:p>
          <a:p>
            <a:endParaRPr lang="en-US" dirty="0"/>
          </a:p>
          <a:p>
            <a:r>
              <a:rPr lang="en-US" dirty="0">
                <a:solidFill>
                  <a:srgbClr val="7030A0"/>
                </a:solidFill>
              </a:rPr>
              <a:t>Properties of reduction</a:t>
            </a:r>
          </a:p>
          <a:p>
            <a:pPr lvl="1"/>
            <a:r>
              <a:rPr lang="en-US" dirty="0"/>
              <a:t>Associativity</a:t>
            </a:r>
          </a:p>
          <a:p>
            <a:pPr lvl="1"/>
            <a:r>
              <a:rPr lang="en-US" dirty="0"/>
              <a:t>Commutativity</a:t>
            </a:r>
          </a:p>
          <a:p>
            <a:pPr lvl="1"/>
            <a:r>
              <a:rPr lang="en-US" dirty="0"/>
              <a:t>Identity value</a:t>
            </a:r>
          </a:p>
          <a:p>
            <a:endParaRPr lang="en-US" dirty="0"/>
          </a:p>
          <a:p>
            <a:r>
              <a:rPr lang="en-US" dirty="0"/>
              <a:t>Reduction is a key primitive for parallel computing</a:t>
            </a:r>
          </a:p>
          <a:p>
            <a:pPr lvl="1"/>
            <a:r>
              <a:rPr lang="en-US" dirty="0"/>
              <a:t>E.g., MapReduce programming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096C64-3A8F-DE4C-B759-5AE7918E3328}"/>
              </a:ext>
            </a:extLst>
          </p:cNvPr>
          <p:cNvSpPr txBox="1"/>
          <p:nvPr/>
        </p:nvSpPr>
        <p:spPr>
          <a:xfrm>
            <a:off x="192954" y="6453336"/>
            <a:ext cx="6011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Dean and Ghemawat, “MapReduce: Simplified Data Processing of Large Clusters,” OSDI 2004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D30EF84-97C2-1D4E-A8E9-C0C50E78BA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41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31242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509713" y="2371725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800225" y="3390900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8838" y="1633538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747963" y="2376488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790825" y="3181350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3041650" y="4219575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800225" y="4519613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895725" y="2419350"/>
            <a:ext cx="457200" cy="457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1228725" y="27908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1276350" y="34480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14525" y="20637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966913" y="26003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2257425" y="34099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586038" y="18621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519363" y="20240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3205163" y="26050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3019425" y="28352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2190750" y="37814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2028825" y="38481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2257425" y="46101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3019425" y="36385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1066800" y="35814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476625" y="28765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78" name="TextBox 1"/>
          <p:cNvSpPr txBox="1">
            <a:spLocks noChangeArrowheads="1"/>
          </p:cNvSpPr>
          <p:nvPr/>
        </p:nvSpPr>
        <p:spPr bwMode="auto">
          <a:xfrm>
            <a:off x="1378496" y="2054225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23579" name="Rectangle 11"/>
          <p:cNvSpPr>
            <a:spLocks noChangeArrowheads="1"/>
          </p:cNvSpPr>
          <p:nvPr/>
        </p:nvSpPr>
        <p:spPr bwMode="auto">
          <a:xfrm>
            <a:off x="4262438" y="2262188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3</a:t>
            </a:r>
          </a:p>
        </p:txBody>
      </p:sp>
      <p:sp>
        <p:nvSpPr>
          <p:cNvPr id="23580" name="Rectangle 27"/>
          <p:cNvSpPr>
            <a:spLocks noChangeArrowheads="1"/>
          </p:cNvSpPr>
          <p:nvPr/>
        </p:nvSpPr>
        <p:spPr bwMode="auto">
          <a:xfrm>
            <a:off x="2257425" y="1285875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1" name="Rectangle 28"/>
          <p:cNvSpPr>
            <a:spLocks noChangeArrowheads="1"/>
          </p:cNvSpPr>
          <p:nvPr/>
        </p:nvSpPr>
        <p:spPr bwMode="auto">
          <a:xfrm>
            <a:off x="3498850" y="434340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2" name="Rectangle 29"/>
          <p:cNvSpPr>
            <a:spLocks noChangeArrowheads="1"/>
          </p:cNvSpPr>
          <p:nvPr/>
        </p:nvSpPr>
        <p:spPr bwMode="auto">
          <a:xfrm>
            <a:off x="2822575" y="2065338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3259138" y="3211513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4" name="Rectangle 32"/>
          <p:cNvSpPr>
            <a:spLocks noChangeArrowheads="1"/>
          </p:cNvSpPr>
          <p:nvPr/>
        </p:nvSpPr>
        <p:spPr bwMode="auto">
          <a:xfrm>
            <a:off x="2049463" y="4929188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2</a:t>
            </a:r>
          </a:p>
        </p:txBody>
      </p:sp>
      <p:sp>
        <p:nvSpPr>
          <p:cNvPr id="23585" name="Rectangle 34"/>
          <p:cNvSpPr>
            <a:spLocks noChangeArrowheads="1"/>
          </p:cNvSpPr>
          <p:nvPr/>
        </p:nvSpPr>
        <p:spPr bwMode="auto">
          <a:xfrm>
            <a:off x="1933575" y="3048000"/>
            <a:ext cx="2872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Palatino"/>
              </a:rPr>
              <a:t>1</a:t>
            </a:r>
          </a:p>
        </p:txBody>
      </p:sp>
      <p:sp>
        <p:nvSpPr>
          <p:cNvPr id="23586" name="TextBox 35"/>
          <p:cNvSpPr txBox="1">
            <a:spLocks noChangeArrowheads="1"/>
          </p:cNvSpPr>
          <p:nvPr/>
        </p:nvSpPr>
        <p:spPr bwMode="auto">
          <a:xfrm>
            <a:off x="584200" y="3254375"/>
            <a:ext cx="309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0</a:t>
            </a:r>
          </a:p>
        </p:txBody>
      </p:sp>
      <p:sp>
        <p:nvSpPr>
          <p:cNvPr id="15" name="Oval 14"/>
          <p:cNvSpPr/>
          <p:nvPr/>
        </p:nvSpPr>
        <p:spPr>
          <a:xfrm>
            <a:off x="595313" y="2868613"/>
            <a:ext cx="950912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 – 3 Hops</a:t>
            </a:r>
          </a:p>
        </p:txBody>
      </p:sp>
      <p:sp>
        <p:nvSpPr>
          <p:cNvPr id="39" name="Slide Number Placeholder 4">
            <a:extLst>
              <a:ext uri="{FF2B5EF4-FFF2-40B4-BE49-F238E27FC236}">
                <a16:creationId xmlns:a16="http://schemas.microsoft.com/office/drawing/2014/main" id="{ED57AC4B-14DD-FE43-A43C-DE3874CBC0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40" name="CuadroTexto 26">
            <a:extLst>
              <a:ext uri="{FF2B5EF4-FFF2-40B4-BE49-F238E27FC236}">
                <a16:creationId xmlns:a16="http://schemas.microsoft.com/office/drawing/2014/main" id="{47FDF19E-F35F-5442-B2C1-F0064CC3C2E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C7F0277-3AFE-4640-9063-D42EC4854175}"/>
              </a:ext>
            </a:extLst>
          </p:cNvPr>
          <p:cNvSpPr txBox="1"/>
          <p:nvPr/>
        </p:nvSpPr>
        <p:spPr>
          <a:xfrm>
            <a:off x="1115616" y="5517232"/>
            <a:ext cx="2750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Desirable Outcome</a:t>
            </a:r>
          </a:p>
        </p:txBody>
      </p:sp>
      <p:sp>
        <p:nvSpPr>
          <p:cNvPr id="43" name="Content Placeholder 13">
            <a:extLst>
              <a:ext uri="{FF2B5EF4-FFF2-40B4-BE49-F238E27FC236}">
                <a16:creationId xmlns:a16="http://schemas.microsoft.com/office/drawing/2014/main" id="{B554CFD5-30A4-1948-BA08-2997C3A1FE5C}"/>
              </a:ext>
            </a:extLst>
          </p:cNvPr>
          <p:cNvSpPr txBox="1">
            <a:spLocks/>
          </p:cNvSpPr>
          <p:nvPr/>
        </p:nvSpPr>
        <p:spPr>
          <a:xfrm>
            <a:off x="4860926" y="908720"/>
            <a:ext cx="3978274" cy="54726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First Frontier (level 1 nodes)</a:t>
            </a:r>
          </a:p>
          <a:p>
            <a:pPr lvl="1"/>
            <a:r>
              <a:rPr lang="en-US" kern="0" dirty="0"/>
              <a:t>1, 2</a:t>
            </a:r>
          </a:p>
          <a:p>
            <a:r>
              <a:rPr lang="en-US" kern="0" dirty="0"/>
              <a:t>Second frontier (level 2 nodes)</a:t>
            </a:r>
          </a:p>
          <a:p>
            <a:pPr lvl="1"/>
            <a:r>
              <a:rPr lang="en-US" kern="0" dirty="0"/>
              <a:t>3, 4, 5, 6, 7</a:t>
            </a:r>
          </a:p>
          <a:p>
            <a:r>
              <a:rPr lang="en-US" kern="0" dirty="0"/>
              <a:t>Third frontier (level 3 nodes)</a:t>
            </a:r>
          </a:p>
          <a:p>
            <a:pPr lvl="1"/>
            <a:r>
              <a:rPr lang="en-US" kern="0" dirty="0"/>
              <a:t>8</a:t>
            </a:r>
          </a:p>
          <a:p>
            <a:r>
              <a:rPr lang="en-US" kern="0" dirty="0"/>
              <a:t>…</a:t>
            </a:r>
          </a:p>
          <a:p>
            <a:endParaRPr lang="en-US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938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 – Node 2 as Source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F9EEB14-5EEF-9A41-AC84-814BEAF46086}"/>
              </a:ext>
            </a:extLst>
          </p:cNvPr>
          <p:cNvSpPr/>
          <p:nvPr/>
        </p:nvSpPr>
        <p:spPr>
          <a:xfrm>
            <a:off x="838200" y="31242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D71B27F6-77FC-1241-9EBB-8109D83FD78B}"/>
              </a:ext>
            </a:extLst>
          </p:cNvPr>
          <p:cNvSpPr/>
          <p:nvPr/>
        </p:nvSpPr>
        <p:spPr>
          <a:xfrm>
            <a:off x="1509713" y="237172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6C149F76-7437-2E46-A7A4-BC856495440D}"/>
              </a:ext>
            </a:extLst>
          </p:cNvPr>
          <p:cNvSpPr/>
          <p:nvPr/>
        </p:nvSpPr>
        <p:spPr>
          <a:xfrm>
            <a:off x="1800225" y="33909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223B8EF-8F4D-4B49-88C1-5D4B7369F5D5}"/>
              </a:ext>
            </a:extLst>
          </p:cNvPr>
          <p:cNvSpPr/>
          <p:nvPr/>
        </p:nvSpPr>
        <p:spPr>
          <a:xfrm>
            <a:off x="2128838" y="163353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BAC5ECA9-59EB-C243-B8C5-3CEC65F1AC61}"/>
              </a:ext>
            </a:extLst>
          </p:cNvPr>
          <p:cNvSpPr/>
          <p:nvPr/>
        </p:nvSpPr>
        <p:spPr>
          <a:xfrm>
            <a:off x="2747963" y="2376488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ACF5C5D-30C7-2B49-8EE6-86B7C2AB079C}"/>
              </a:ext>
            </a:extLst>
          </p:cNvPr>
          <p:cNvSpPr/>
          <p:nvPr/>
        </p:nvSpPr>
        <p:spPr>
          <a:xfrm>
            <a:off x="2790825" y="3181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7AFCD3B1-496A-C743-9B3B-E6E29BB78B6D}"/>
              </a:ext>
            </a:extLst>
          </p:cNvPr>
          <p:cNvSpPr/>
          <p:nvPr/>
        </p:nvSpPr>
        <p:spPr>
          <a:xfrm>
            <a:off x="3041650" y="4219575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C0E9CB1D-EAC2-E248-9C3C-F25A0EF211C5}"/>
              </a:ext>
            </a:extLst>
          </p:cNvPr>
          <p:cNvSpPr/>
          <p:nvPr/>
        </p:nvSpPr>
        <p:spPr>
          <a:xfrm>
            <a:off x="1800225" y="4519613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969BD61-78BA-AE40-9899-7660C3BC0D13}"/>
              </a:ext>
            </a:extLst>
          </p:cNvPr>
          <p:cNvSpPr/>
          <p:nvPr/>
        </p:nvSpPr>
        <p:spPr>
          <a:xfrm>
            <a:off x="3895725" y="241935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F93BE1F1-054C-BD45-9F53-3D823585A66D}"/>
              </a:ext>
            </a:extLst>
          </p:cNvPr>
          <p:cNvCxnSpPr>
            <a:stCxn id="40" idx="7"/>
          </p:cNvCxnSpPr>
          <p:nvPr/>
        </p:nvCxnSpPr>
        <p:spPr>
          <a:xfrm flipV="1">
            <a:off x="1228725" y="27908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CCAF5FB-98B0-C44C-B4FC-C4CAE2138A27}"/>
              </a:ext>
            </a:extLst>
          </p:cNvPr>
          <p:cNvCxnSpPr>
            <a:endCxn id="43" idx="2"/>
          </p:cNvCxnSpPr>
          <p:nvPr/>
        </p:nvCxnSpPr>
        <p:spPr>
          <a:xfrm>
            <a:off x="1276350" y="34480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61639C7-3A3C-6B41-AE32-5C9CB4BE76A9}"/>
              </a:ext>
            </a:extLst>
          </p:cNvPr>
          <p:cNvCxnSpPr/>
          <p:nvPr/>
        </p:nvCxnSpPr>
        <p:spPr>
          <a:xfrm flipV="1">
            <a:off x="1914525" y="20637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10A8348-58F5-7E49-8B60-647441F3D5A5}"/>
              </a:ext>
            </a:extLst>
          </p:cNvPr>
          <p:cNvCxnSpPr>
            <a:stCxn id="41" idx="6"/>
            <a:endCxn id="46" idx="2"/>
          </p:cNvCxnSpPr>
          <p:nvPr/>
        </p:nvCxnSpPr>
        <p:spPr>
          <a:xfrm>
            <a:off x="1966913" y="26003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6899CD94-FBB7-004B-8FE2-1FBD0EE88DA1}"/>
              </a:ext>
            </a:extLst>
          </p:cNvPr>
          <p:cNvCxnSpPr>
            <a:stCxn id="43" idx="6"/>
            <a:endCxn id="48" idx="2"/>
          </p:cNvCxnSpPr>
          <p:nvPr/>
        </p:nvCxnSpPr>
        <p:spPr>
          <a:xfrm flipV="1">
            <a:off x="2257425" y="34099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6E19A33-5259-9046-8E96-8A02E0EB21A0}"/>
              </a:ext>
            </a:extLst>
          </p:cNvPr>
          <p:cNvCxnSpPr>
            <a:stCxn id="44" idx="6"/>
            <a:endCxn id="52" idx="1"/>
          </p:cNvCxnSpPr>
          <p:nvPr/>
        </p:nvCxnSpPr>
        <p:spPr>
          <a:xfrm>
            <a:off x="2586038" y="18621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9A403108-E452-5A4B-A699-8E356AC644DB}"/>
              </a:ext>
            </a:extLst>
          </p:cNvPr>
          <p:cNvCxnSpPr>
            <a:stCxn id="44" idx="5"/>
            <a:endCxn id="46" idx="1"/>
          </p:cNvCxnSpPr>
          <p:nvPr/>
        </p:nvCxnSpPr>
        <p:spPr>
          <a:xfrm>
            <a:off x="2519363" y="20240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E596EC3-E19A-1047-8162-6E3A04423263}"/>
              </a:ext>
            </a:extLst>
          </p:cNvPr>
          <p:cNvCxnSpPr>
            <a:stCxn id="46" idx="6"/>
            <a:endCxn id="52" idx="2"/>
          </p:cNvCxnSpPr>
          <p:nvPr/>
        </p:nvCxnSpPr>
        <p:spPr>
          <a:xfrm>
            <a:off x="3205163" y="26050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9B885ED6-ABF9-6745-A876-D694B6F26718}"/>
              </a:ext>
            </a:extLst>
          </p:cNvPr>
          <p:cNvCxnSpPr>
            <a:endCxn id="48" idx="0"/>
          </p:cNvCxnSpPr>
          <p:nvPr/>
        </p:nvCxnSpPr>
        <p:spPr>
          <a:xfrm flipH="1">
            <a:off x="3019425" y="28352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F6F9A35-9F0D-6546-AA43-EF1399C468DC}"/>
              </a:ext>
            </a:extLst>
          </p:cNvPr>
          <p:cNvCxnSpPr>
            <a:stCxn id="43" idx="5"/>
            <a:endCxn id="50" idx="1"/>
          </p:cNvCxnSpPr>
          <p:nvPr/>
        </p:nvCxnSpPr>
        <p:spPr>
          <a:xfrm>
            <a:off x="2190750" y="37814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1622C36-9092-BB4A-B8CC-EF219085353C}"/>
              </a:ext>
            </a:extLst>
          </p:cNvPr>
          <p:cNvCxnSpPr>
            <a:stCxn id="43" idx="4"/>
            <a:endCxn id="51" idx="0"/>
          </p:cNvCxnSpPr>
          <p:nvPr/>
        </p:nvCxnSpPr>
        <p:spPr>
          <a:xfrm>
            <a:off x="2028825" y="38481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126955F-B18E-AF41-BE75-8B378AEC4CA7}"/>
              </a:ext>
            </a:extLst>
          </p:cNvPr>
          <p:cNvCxnSpPr>
            <a:stCxn id="51" idx="6"/>
            <a:endCxn id="50" idx="3"/>
          </p:cNvCxnSpPr>
          <p:nvPr/>
        </p:nvCxnSpPr>
        <p:spPr>
          <a:xfrm flipV="1">
            <a:off x="2257425" y="46101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210077B5-1017-BC41-BC34-10E7CDC6927B}"/>
              </a:ext>
            </a:extLst>
          </p:cNvPr>
          <p:cNvCxnSpPr>
            <a:stCxn id="48" idx="4"/>
            <a:endCxn id="50" idx="0"/>
          </p:cNvCxnSpPr>
          <p:nvPr/>
        </p:nvCxnSpPr>
        <p:spPr>
          <a:xfrm>
            <a:off x="3019425" y="36385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F16B66A2-F48F-9E4F-9FF3-92E509D56B0F}"/>
              </a:ext>
            </a:extLst>
          </p:cNvPr>
          <p:cNvCxnSpPr>
            <a:endCxn id="40" idx="4"/>
          </p:cNvCxnSpPr>
          <p:nvPr/>
        </p:nvCxnSpPr>
        <p:spPr>
          <a:xfrm flipH="1" flipV="1">
            <a:off x="1066800" y="35814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F4D9677-0362-4E44-A244-6F8DA8D3D275}"/>
              </a:ext>
            </a:extLst>
          </p:cNvPr>
          <p:cNvCxnSpPr>
            <a:endCxn id="52" idx="4"/>
          </p:cNvCxnSpPr>
          <p:nvPr/>
        </p:nvCxnSpPr>
        <p:spPr>
          <a:xfrm flipV="1">
            <a:off x="3476625" y="28765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Oval 80">
            <a:extLst>
              <a:ext uri="{FF2B5EF4-FFF2-40B4-BE49-F238E27FC236}">
                <a16:creationId xmlns:a16="http://schemas.microsoft.com/office/drawing/2014/main" id="{1C415E6D-B95E-FA4E-9D43-DF28627816A8}"/>
              </a:ext>
            </a:extLst>
          </p:cNvPr>
          <p:cNvSpPr/>
          <p:nvPr/>
        </p:nvSpPr>
        <p:spPr>
          <a:xfrm>
            <a:off x="1563688" y="3171825"/>
            <a:ext cx="949325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2" name="Slide Number Placeholder 4">
            <a:extLst>
              <a:ext uri="{FF2B5EF4-FFF2-40B4-BE49-F238E27FC236}">
                <a16:creationId xmlns:a16="http://schemas.microsoft.com/office/drawing/2014/main" id="{7A5041CF-C244-AF48-BE06-C3C9D18A7D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83" name="CuadroTexto 26">
            <a:extLst>
              <a:ext uri="{FF2B5EF4-FFF2-40B4-BE49-F238E27FC236}">
                <a16:creationId xmlns:a16="http://schemas.microsoft.com/office/drawing/2014/main" id="{832DC600-CB61-0342-A852-6F3AEBA432F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1543124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838200" y="3124200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0</a:t>
            </a:r>
          </a:p>
        </p:txBody>
      </p:sp>
      <p:sp>
        <p:nvSpPr>
          <p:cNvPr id="4" name="Oval 3"/>
          <p:cNvSpPr/>
          <p:nvPr/>
        </p:nvSpPr>
        <p:spPr>
          <a:xfrm>
            <a:off x="1509713" y="2371725"/>
            <a:ext cx="457200" cy="4572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1</a:t>
            </a:r>
          </a:p>
        </p:txBody>
      </p:sp>
      <p:sp>
        <p:nvSpPr>
          <p:cNvPr id="5" name="Oval 4"/>
          <p:cNvSpPr/>
          <p:nvPr/>
        </p:nvSpPr>
        <p:spPr>
          <a:xfrm>
            <a:off x="1800225" y="3390900"/>
            <a:ext cx="457200" cy="457200"/>
          </a:xfrm>
          <a:prstGeom prst="ellipse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</a:p>
        </p:txBody>
      </p:sp>
      <p:sp>
        <p:nvSpPr>
          <p:cNvPr id="6" name="Oval 5"/>
          <p:cNvSpPr/>
          <p:nvPr/>
        </p:nvSpPr>
        <p:spPr>
          <a:xfrm>
            <a:off x="2128838" y="1633538"/>
            <a:ext cx="457200" cy="457200"/>
          </a:xfrm>
          <a:prstGeom prst="ellipse">
            <a:avLst/>
          </a:prstGeom>
          <a:solidFill>
            <a:srgbClr val="C0000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</a:p>
        </p:txBody>
      </p:sp>
      <p:sp>
        <p:nvSpPr>
          <p:cNvPr id="7" name="Oval 6"/>
          <p:cNvSpPr/>
          <p:nvPr/>
        </p:nvSpPr>
        <p:spPr>
          <a:xfrm>
            <a:off x="2747963" y="2376488"/>
            <a:ext cx="457200" cy="457200"/>
          </a:xfrm>
          <a:prstGeom prst="ellipse">
            <a:avLst/>
          </a:prstGeom>
          <a:solidFill>
            <a:srgbClr val="C0000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Oval 7"/>
          <p:cNvSpPr/>
          <p:nvPr/>
        </p:nvSpPr>
        <p:spPr>
          <a:xfrm>
            <a:off x="2790825" y="3181350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</a:p>
        </p:txBody>
      </p:sp>
      <p:sp>
        <p:nvSpPr>
          <p:cNvPr id="9" name="Oval 8"/>
          <p:cNvSpPr/>
          <p:nvPr/>
        </p:nvSpPr>
        <p:spPr>
          <a:xfrm>
            <a:off x="3041650" y="4219575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6</a:t>
            </a:r>
          </a:p>
        </p:txBody>
      </p:sp>
      <p:sp>
        <p:nvSpPr>
          <p:cNvPr id="10" name="Oval 9"/>
          <p:cNvSpPr/>
          <p:nvPr/>
        </p:nvSpPr>
        <p:spPr>
          <a:xfrm>
            <a:off x="1800225" y="4519613"/>
            <a:ext cx="457200" cy="457200"/>
          </a:xfrm>
          <a:prstGeom prst="ellipse">
            <a:avLst/>
          </a:prstGeom>
          <a:solidFill>
            <a:srgbClr val="7A81FF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7</a:t>
            </a:r>
          </a:p>
        </p:txBody>
      </p:sp>
      <p:sp>
        <p:nvSpPr>
          <p:cNvPr id="11" name="Oval 10"/>
          <p:cNvSpPr/>
          <p:nvPr/>
        </p:nvSpPr>
        <p:spPr>
          <a:xfrm>
            <a:off x="3895725" y="2419350"/>
            <a:ext cx="457200" cy="457200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8</a:t>
            </a:r>
          </a:p>
        </p:txBody>
      </p:sp>
      <p:cxnSp>
        <p:nvCxnSpPr>
          <p:cNvPr id="13" name="Straight Arrow Connector 12"/>
          <p:cNvCxnSpPr>
            <a:stCxn id="3" idx="7"/>
          </p:cNvCxnSpPr>
          <p:nvPr/>
        </p:nvCxnSpPr>
        <p:spPr>
          <a:xfrm flipV="1">
            <a:off x="1228725" y="2790825"/>
            <a:ext cx="371475" cy="4000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2"/>
          </p:cNvCxnSpPr>
          <p:nvPr/>
        </p:nvCxnSpPr>
        <p:spPr>
          <a:xfrm>
            <a:off x="1276350" y="3448050"/>
            <a:ext cx="523875" cy="1714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1914525" y="2063750"/>
            <a:ext cx="301625" cy="3825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4" idx="6"/>
            <a:endCxn id="7" idx="2"/>
          </p:cNvCxnSpPr>
          <p:nvPr/>
        </p:nvCxnSpPr>
        <p:spPr>
          <a:xfrm>
            <a:off x="1966913" y="2600325"/>
            <a:ext cx="781050" cy="476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5" idx="6"/>
            <a:endCxn id="8" idx="2"/>
          </p:cNvCxnSpPr>
          <p:nvPr/>
        </p:nvCxnSpPr>
        <p:spPr>
          <a:xfrm flipV="1">
            <a:off x="2257425" y="3409950"/>
            <a:ext cx="533400" cy="20955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6" idx="6"/>
            <a:endCxn id="11" idx="1"/>
          </p:cNvCxnSpPr>
          <p:nvPr/>
        </p:nvCxnSpPr>
        <p:spPr>
          <a:xfrm>
            <a:off x="2586038" y="1862138"/>
            <a:ext cx="1376362" cy="62388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6" idx="5"/>
            <a:endCxn id="7" idx="1"/>
          </p:cNvCxnSpPr>
          <p:nvPr/>
        </p:nvCxnSpPr>
        <p:spPr>
          <a:xfrm>
            <a:off x="2519363" y="2024063"/>
            <a:ext cx="295275" cy="419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7" idx="6"/>
            <a:endCxn id="11" idx="2"/>
          </p:cNvCxnSpPr>
          <p:nvPr/>
        </p:nvCxnSpPr>
        <p:spPr>
          <a:xfrm>
            <a:off x="3205163" y="2605088"/>
            <a:ext cx="690562" cy="4286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endCxn id="8" idx="0"/>
          </p:cNvCxnSpPr>
          <p:nvPr/>
        </p:nvCxnSpPr>
        <p:spPr>
          <a:xfrm flipH="1">
            <a:off x="3019425" y="2835275"/>
            <a:ext cx="15875" cy="34607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5" idx="5"/>
            <a:endCxn id="9" idx="1"/>
          </p:cNvCxnSpPr>
          <p:nvPr/>
        </p:nvCxnSpPr>
        <p:spPr>
          <a:xfrm>
            <a:off x="2190750" y="3781425"/>
            <a:ext cx="917575" cy="5048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5" idx="4"/>
            <a:endCxn id="10" idx="0"/>
          </p:cNvCxnSpPr>
          <p:nvPr/>
        </p:nvCxnSpPr>
        <p:spPr>
          <a:xfrm>
            <a:off x="2028825" y="3848100"/>
            <a:ext cx="0" cy="671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10" idx="6"/>
            <a:endCxn id="9" idx="3"/>
          </p:cNvCxnSpPr>
          <p:nvPr/>
        </p:nvCxnSpPr>
        <p:spPr>
          <a:xfrm flipV="1">
            <a:off x="2257425" y="4610100"/>
            <a:ext cx="850900" cy="1381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8" idx="4"/>
            <a:endCxn id="9" idx="0"/>
          </p:cNvCxnSpPr>
          <p:nvPr/>
        </p:nvCxnSpPr>
        <p:spPr>
          <a:xfrm>
            <a:off x="3019425" y="3638550"/>
            <a:ext cx="250825" cy="581025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endCxn id="3" idx="4"/>
          </p:cNvCxnSpPr>
          <p:nvPr/>
        </p:nvCxnSpPr>
        <p:spPr>
          <a:xfrm flipH="1" flipV="1">
            <a:off x="1066800" y="3581400"/>
            <a:ext cx="747713" cy="10525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11" idx="4"/>
          </p:cNvCxnSpPr>
          <p:nvPr/>
        </p:nvCxnSpPr>
        <p:spPr>
          <a:xfrm flipV="1">
            <a:off x="3476625" y="2876550"/>
            <a:ext cx="647700" cy="14859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602" name="TextBox 1"/>
          <p:cNvSpPr txBox="1">
            <a:spLocks noChangeArrowheads="1"/>
          </p:cNvSpPr>
          <p:nvPr/>
        </p:nvSpPr>
        <p:spPr bwMode="auto">
          <a:xfrm>
            <a:off x="1292225" y="2054225"/>
            <a:ext cx="457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3</a:t>
            </a:r>
          </a:p>
        </p:txBody>
      </p:sp>
      <p:sp>
        <p:nvSpPr>
          <p:cNvPr id="24603" name="Rectangle 11"/>
          <p:cNvSpPr>
            <a:spLocks noChangeArrowheads="1"/>
          </p:cNvSpPr>
          <p:nvPr/>
        </p:nvSpPr>
        <p:spPr bwMode="auto">
          <a:xfrm>
            <a:off x="4262438" y="2262188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2</a:t>
            </a:r>
          </a:p>
        </p:txBody>
      </p:sp>
      <p:sp>
        <p:nvSpPr>
          <p:cNvPr id="24604" name="Rectangle 27"/>
          <p:cNvSpPr>
            <a:spLocks noChangeArrowheads="1"/>
          </p:cNvSpPr>
          <p:nvPr/>
        </p:nvSpPr>
        <p:spPr bwMode="auto">
          <a:xfrm>
            <a:off x="2257425" y="1285875"/>
            <a:ext cx="298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4</a:t>
            </a:r>
          </a:p>
        </p:txBody>
      </p:sp>
      <p:sp>
        <p:nvSpPr>
          <p:cNvPr id="24605" name="Rectangle 28"/>
          <p:cNvSpPr>
            <a:spLocks noChangeArrowheads="1"/>
          </p:cNvSpPr>
          <p:nvPr/>
        </p:nvSpPr>
        <p:spPr bwMode="auto">
          <a:xfrm>
            <a:off x="3498850" y="4343400"/>
            <a:ext cx="2984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1</a:t>
            </a:r>
          </a:p>
        </p:txBody>
      </p:sp>
      <p:sp>
        <p:nvSpPr>
          <p:cNvPr id="24606" name="Rectangle 29"/>
          <p:cNvSpPr>
            <a:spLocks noChangeArrowheads="1"/>
          </p:cNvSpPr>
          <p:nvPr/>
        </p:nvSpPr>
        <p:spPr bwMode="auto">
          <a:xfrm>
            <a:off x="2822575" y="2065338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4</a:t>
            </a: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3259138" y="3211513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1</a:t>
            </a:r>
          </a:p>
        </p:txBody>
      </p:sp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2049463" y="4929188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1</a:t>
            </a:r>
          </a:p>
        </p:txBody>
      </p:sp>
      <p:sp>
        <p:nvSpPr>
          <p:cNvPr id="24609" name="Rectangle 34"/>
          <p:cNvSpPr>
            <a:spLocks noChangeArrowheads="1"/>
          </p:cNvSpPr>
          <p:nvPr/>
        </p:nvSpPr>
        <p:spPr bwMode="auto">
          <a:xfrm>
            <a:off x="1933575" y="3116263"/>
            <a:ext cx="298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0</a:t>
            </a:r>
          </a:p>
        </p:txBody>
      </p:sp>
      <p:sp>
        <p:nvSpPr>
          <p:cNvPr id="24610" name="TextBox 35"/>
          <p:cNvSpPr txBox="1">
            <a:spLocks noChangeArrowheads="1"/>
          </p:cNvSpPr>
          <p:nvPr/>
        </p:nvSpPr>
        <p:spPr bwMode="auto">
          <a:xfrm>
            <a:off x="436563" y="3254375"/>
            <a:ext cx="45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Palatino"/>
              </a:rPr>
              <a:t>2</a:t>
            </a:r>
          </a:p>
        </p:txBody>
      </p:sp>
      <p:sp>
        <p:nvSpPr>
          <p:cNvPr id="38" name="Oval 37"/>
          <p:cNvSpPr/>
          <p:nvPr/>
        </p:nvSpPr>
        <p:spPr>
          <a:xfrm>
            <a:off x="1563688" y="3171825"/>
            <a:ext cx="949325" cy="9525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Breadth-First Search – Node 2 as Source</a:t>
            </a:r>
          </a:p>
        </p:txBody>
      </p:sp>
      <p:sp>
        <p:nvSpPr>
          <p:cNvPr id="39" name="Content Placeholder 13">
            <a:extLst>
              <a:ext uri="{FF2B5EF4-FFF2-40B4-BE49-F238E27FC236}">
                <a16:creationId xmlns:a16="http://schemas.microsoft.com/office/drawing/2014/main" id="{8A794B30-75FF-2F41-97EA-7E7A0A758C44}"/>
              </a:ext>
            </a:extLst>
          </p:cNvPr>
          <p:cNvSpPr txBox="1">
            <a:spLocks/>
          </p:cNvSpPr>
          <p:nvPr/>
        </p:nvSpPr>
        <p:spPr>
          <a:xfrm>
            <a:off x="4860926" y="908720"/>
            <a:ext cx="3978274" cy="54726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First Frontier (level 1 nodes)</a:t>
            </a:r>
          </a:p>
          <a:p>
            <a:pPr lvl="1"/>
            <a:r>
              <a:rPr lang="en-US" kern="0" dirty="0"/>
              <a:t>5, 6, 7</a:t>
            </a:r>
          </a:p>
          <a:p>
            <a:r>
              <a:rPr lang="en-US" kern="0" dirty="0"/>
              <a:t>Second frontier (level 2 nodes)</a:t>
            </a:r>
          </a:p>
          <a:p>
            <a:pPr lvl="1"/>
            <a:r>
              <a:rPr lang="en-US" kern="0" dirty="0"/>
              <a:t>0, 8</a:t>
            </a:r>
          </a:p>
          <a:p>
            <a:r>
              <a:rPr lang="en-US" kern="0" dirty="0"/>
              <a:t>Third frontier (level 3 nodes)</a:t>
            </a:r>
          </a:p>
          <a:p>
            <a:pPr lvl="1"/>
            <a:r>
              <a:rPr lang="en-US" kern="0" dirty="0"/>
              <a:t>1</a:t>
            </a:r>
          </a:p>
          <a:p>
            <a:r>
              <a:rPr lang="en-US" kern="0" dirty="0"/>
              <a:t>…</a:t>
            </a:r>
          </a:p>
          <a:p>
            <a:endParaRPr lang="en-US" kern="0" dirty="0"/>
          </a:p>
          <a:p>
            <a:endParaRPr lang="en-US" kern="0" dirty="0"/>
          </a:p>
        </p:txBody>
      </p:sp>
      <p:sp>
        <p:nvSpPr>
          <p:cNvPr id="40" name="Slide Number Placeholder 4">
            <a:extLst>
              <a:ext uri="{FF2B5EF4-FFF2-40B4-BE49-F238E27FC236}">
                <a16:creationId xmlns:a16="http://schemas.microsoft.com/office/drawing/2014/main" id="{35491AF5-CF7A-0F4E-B4AD-F71D5D4A40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41" name="CuadroTexto 26">
            <a:extLst>
              <a:ext uri="{FF2B5EF4-FFF2-40B4-BE49-F238E27FC236}">
                <a16:creationId xmlns:a16="http://schemas.microsoft.com/office/drawing/2014/main" id="{7F3ABDD4-AD89-7A45-9B40-E3BBCC398E0C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9823781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>
            <a:extLst>
              <a:ext uri="{FF2B5EF4-FFF2-40B4-BE49-F238E27FC236}">
                <a16:creationId xmlns:a16="http://schemas.microsoft.com/office/drawing/2014/main" id="{BFCC1B89-B9B2-6D49-A3BD-832F400BB26B}"/>
              </a:ext>
            </a:extLst>
          </p:cNvPr>
          <p:cNvGrpSpPr/>
          <p:nvPr/>
        </p:nvGrpSpPr>
        <p:grpSpPr>
          <a:xfrm>
            <a:off x="1666875" y="2757488"/>
            <a:ext cx="6165850" cy="357187"/>
            <a:chOff x="1666875" y="2757488"/>
            <a:chExt cx="6165850" cy="357187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" name="Rectangle 2"/>
            <p:cNvSpPr/>
            <p:nvPr/>
          </p:nvSpPr>
          <p:spPr>
            <a:xfrm>
              <a:off x="1666875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081213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2495550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2911475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3319463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3733800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4148138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565650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979988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94325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807075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224588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632575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046913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461250" y="2757488"/>
              <a:ext cx="371475" cy="357187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6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708F829-E362-9444-BDFA-CF8BA0515643}"/>
              </a:ext>
            </a:extLst>
          </p:cNvPr>
          <p:cNvGrpSpPr/>
          <p:nvPr/>
        </p:nvGrpSpPr>
        <p:grpSpPr>
          <a:xfrm>
            <a:off x="1666875" y="3651250"/>
            <a:ext cx="4098925" cy="357188"/>
            <a:chOff x="1666875" y="3651250"/>
            <a:chExt cx="4098925" cy="35718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8" name="Rectangle 17"/>
            <p:cNvSpPr/>
            <p:nvPr/>
          </p:nvSpPr>
          <p:spPr>
            <a:xfrm>
              <a:off x="1666875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081213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495550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911475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319463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9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733800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11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148138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12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565650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13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979988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15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394325" y="3651250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tx1"/>
                  </a:solidFill>
                </a:rPr>
                <a:t>15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6DDD0E8-2CC7-094B-A5B2-4EA6779D1BC1}"/>
              </a:ext>
            </a:extLst>
          </p:cNvPr>
          <p:cNvGrpSpPr/>
          <p:nvPr/>
        </p:nvGrpSpPr>
        <p:grpSpPr>
          <a:xfrm>
            <a:off x="2309813" y="4778375"/>
            <a:ext cx="785812" cy="357188"/>
            <a:chOff x="2309813" y="4778375"/>
            <a:chExt cx="785812" cy="357188"/>
          </a:xfrm>
          <a:solidFill>
            <a:srgbClr val="92D050"/>
          </a:solidFill>
        </p:grpSpPr>
        <p:sp>
          <p:nvSpPr>
            <p:cNvPr id="28" name="Rectangle 27"/>
            <p:cNvSpPr/>
            <p:nvPr/>
          </p:nvSpPr>
          <p:spPr>
            <a:xfrm>
              <a:off x="2309813" y="4778375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724150" y="4778375"/>
              <a:ext cx="371475" cy="357188"/>
            </a:xfrm>
            <a:prstGeom prst="rect">
              <a:avLst/>
            </a:prstGeom>
            <a:grp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</a:rPr>
                <a:t>8</a:t>
              </a:r>
            </a:p>
          </p:txBody>
        </p:sp>
      </p:grpSp>
      <p:cxnSp>
        <p:nvCxnSpPr>
          <p:cNvPr id="32" name="Straight Arrow Connector 31"/>
          <p:cNvCxnSpPr>
            <a:stCxn id="28" idx="0"/>
          </p:cNvCxnSpPr>
          <p:nvPr/>
        </p:nvCxnSpPr>
        <p:spPr>
          <a:xfrm flipH="1" flipV="1">
            <a:off x="1905000" y="4114800"/>
            <a:ext cx="590550" cy="66357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9" idx="0"/>
          </p:cNvCxnSpPr>
          <p:nvPr/>
        </p:nvCxnSpPr>
        <p:spPr>
          <a:xfrm flipV="1">
            <a:off x="2909888" y="4143375"/>
            <a:ext cx="2212975" cy="6350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1905000" y="4114800"/>
            <a:ext cx="4572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108575" y="4143375"/>
            <a:ext cx="4572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8" idx="0"/>
          </p:cNvCxnSpPr>
          <p:nvPr/>
        </p:nvCxnSpPr>
        <p:spPr>
          <a:xfrm flipV="1">
            <a:off x="1852613" y="3276600"/>
            <a:ext cx="0" cy="37465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1905000" y="3276600"/>
            <a:ext cx="457200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52" idx="2"/>
          </p:cNvCxnSpPr>
          <p:nvPr/>
        </p:nvCxnSpPr>
        <p:spPr>
          <a:xfrm flipV="1">
            <a:off x="1857375" y="2024063"/>
            <a:ext cx="461963" cy="73342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2297113" y="2032000"/>
            <a:ext cx="461962" cy="73342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30263" y="1735138"/>
            <a:ext cx="58578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label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30263" y="2776538"/>
            <a:ext cx="51752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>
                <a:latin typeface="+mn-lt"/>
              </a:rPr>
              <a:t>dest</a:t>
            </a:r>
            <a:endParaRPr lang="en-US" sz="1600" dirty="0"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3446" y="3560643"/>
            <a:ext cx="87556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/>
              <a:t>source</a:t>
            </a:r>
          </a:p>
          <a:p>
            <a:pPr algn="ctr">
              <a:defRPr/>
            </a:pPr>
            <a:r>
              <a:rPr lang="en-US" sz="1600" dirty="0"/>
              <a:t>(</a:t>
            </a:r>
            <a:r>
              <a:rPr lang="en-US" sz="1600" dirty="0">
                <a:latin typeface="+mn-lt"/>
              </a:rPr>
              <a:t>edges)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79463" y="4797425"/>
            <a:ext cx="1008062" cy="3381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>
                <a:latin typeface="+mn-lt"/>
              </a:rPr>
              <a:t>p_frontier</a:t>
            </a:r>
            <a:endParaRPr lang="en-US" sz="1600" dirty="0">
              <a:latin typeface="+mn-lt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719263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2" name="Rectangle 51"/>
          <p:cNvSpPr/>
          <p:nvPr/>
        </p:nvSpPr>
        <p:spPr>
          <a:xfrm>
            <a:off x="2133600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547938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54" name="Rectangle 53"/>
          <p:cNvSpPr/>
          <p:nvPr/>
        </p:nvSpPr>
        <p:spPr>
          <a:xfrm>
            <a:off x="2963863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371850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786188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7" name="Rectangle 56"/>
          <p:cNvSpPr/>
          <p:nvPr/>
        </p:nvSpPr>
        <p:spPr>
          <a:xfrm>
            <a:off x="4200525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8" name="Rectangle 57"/>
          <p:cNvSpPr/>
          <p:nvPr/>
        </p:nvSpPr>
        <p:spPr>
          <a:xfrm>
            <a:off x="4618038" y="1668463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9" name="Rectangle 48"/>
          <p:cNvSpPr/>
          <p:nvPr/>
        </p:nvSpPr>
        <p:spPr>
          <a:xfrm>
            <a:off x="5036859" y="1663187"/>
            <a:ext cx="371475" cy="3556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92151" y="125412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BFS: Processing the Frontier </a:t>
            </a:r>
            <a:r>
              <a:rPr lang="en-US" sz="2400" dirty="0"/>
              <a:t>(2</a:t>
            </a:r>
            <a:r>
              <a:rPr lang="en-US" sz="2400" baseline="30000" dirty="0"/>
              <a:t>nd</a:t>
            </a:r>
            <a:r>
              <a:rPr lang="en-US" sz="2400" dirty="0"/>
              <a:t> Iteration)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516E4B3C-91A9-A14F-AEB4-85C05A4E8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229" y="3220479"/>
            <a:ext cx="3195297" cy="3117600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5F778C09-5DA5-0B44-9264-EF361D799001}"/>
              </a:ext>
            </a:extLst>
          </p:cNvPr>
          <p:cNvSpPr/>
          <p:nvPr/>
        </p:nvSpPr>
        <p:spPr>
          <a:xfrm>
            <a:off x="1666875" y="3651250"/>
            <a:ext cx="371475" cy="357188"/>
          </a:xfrm>
          <a:prstGeom prst="rect">
            <a:avLst/>
          </a:prstGeom>
          <a:solidFill>
            <a:srgbClr val="92D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3F28A36-FCEA-BE48-9257-D51E7AE81E12}"/>
              </a:ext>
            </a:extLst>
          </p:cNvPr>
          <p:cNvSpPr/>
          <p:nvPr/>
        </p:nvSpPr>
        <p:spPr>
          <a:xfrm>
            <a:off x="2081213" y="3651250"/>
            <a:ext cx="371475" cy="357188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D721DA5-6743-6F4B-BFEF-B4C7FDAC6908}"/>
              </a:ext>
            </a:extLst>
          </p:cNvPr>
          <p:cNvGrpSpPr/>
          <p:nvPr/>
        </p:nvGrpSpPr>
        <p:grpSpPr>
          <a:xfrm>
            <a:off x="1666875" y="2757488"/>
            <a:ext cx="785813" cy="357187"/>
            <a:chOff x="329495" y="4546604"/>
            <a:chExt cx="785813" cy="357187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0112B67-4C1C-D947-915C-24FFD24B5A1D}"/>
                </a:ext>
              </a:extLst>
            </p:cNvPr>
            <p:cNvSpPr/>
            <p:nvPr/>
          </p:nvSpPr>
          <p:spPr>
            <a:xfrm>
              <a:off x="329495" y="4546604"/>
              <a:ext cx="371475" cy="35718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04E0424-4C20-6942-BC9B-521AD494BE45}"/>
                </a:ext>
              </a:extLst>
            </p:cNvPr>
            <p:cNvSpPr/>
            <p:nvPr/>
          </p:nvSpPr>
          <p:spPr>
            <a:xfrm>
              <a:off x="743833" y="4546604"/>
              <a:ext cx="371475" cy="357187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9A87F58C-6055-B243-8173-201CC14493E0}"/>
              </a:ext>
            </a:extLst>
          </p:cNvPr>
          <p:cNvSpPr/>
          <p:nvPr/>
        </p:nvSpPr>
        <p:spPr>
          <a:xfrm>
            <a:off x="2133600" y="1668463"/>
            <a:ext cx="371475" cy="3556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557F3DE-1C0B-804B-8762-8C59D0CEC7E1}"/>
              </a:ext>
            </a:extLst>
          </p:cNvPr>
          <p:cNvGrpSpPr/>
          <p:nvPr/>
        </p:nvGrpSpPr>
        <p:grpSpPr>
          <a:xfrm>
            <a:off x="4979988" y="3651250"/>
            <a:ext cx="785812" cy="357188"/>
            <a:chOff x="5132388" y="3803650"/>
            <a:chExt cx="785812" cy="357188"/>
          </a:xfrm>
          <a:solidFill>
            <a:schemeClr val="accent4"/>
          </a:solidFill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F401AE70-CF77-4B44-92FC-BCC322E11E18}"/>
                </a:ext>
              </a:extLst>
            </p:cNvPr>
            <p:cNvSpPr/>
            <p:nvPr/>
          </p:nvSpPr>
          <p:spPr>
            <a:xfrm>
              <a:off x="5132388" y="3803650"/>
              <a:ext cx="371475" cy="357188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</a:rPr>
                <a:t>15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5A06ABE-18CE-9146-A195-AD1D8D2A9D0D}"/>
                </a:ext>
              </a:extLst>
            </p:cNvPr>
            <p:cNvSpPr/>
            <p:nvPr/>
          </p:nvSpPr>
          <p:spPr>
            <a:xfrm>
              <a:off x="5546725" y="3803650"/>
              <a:ext cx="371475" cy="357188"/>
            </a:xfrm>
            <a:prstGeom prst="rect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1600" dirty="0">
                  <a:solidFill>
                    <a:schemeClr val="bg1"/>
                  </a:solidFill>
                </a:rPr>
                <a:t>15</a:t>
              </a:r>
            </a:p>
          </p:txBody>
        </p:sp>
      </p:grpSp>
      <p:sp>
        <p:nvSpPr>
          <p:cNvPr id="78" name="Rectangle 77">
            <a:extLst>
              <a:ext uri="{FF2B5EF4-FFF2-40B4-BE49-F238E27FC236}">
                <a16:creationId xmlns:a16="http://schemas.microsoft.com/office/drawing/2014/main" id="{839DDEE9-EB4E-154F-A679-B6C4C9BE6A85}"/>
              </a:ext>
            </a:extLst>
          </p:cNvPr>
          <p:cNvSpPr/>
          <p:nvPr/>
        </p:nvSpPr>
        <p:spPr>
          <a:xfrm>
            <a:off x="2547938" y="1668463"/>
            <a:ext cx="371475" cy="3556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79" name="Slide Number Placeholder 4">
            <a:extLst>
              <a:ext uri="{FF2B5EF4-FFF2-40B4-BE49-F238E27FC236}">
                <a16:creationId xmlns:a16="http://schemas.microsoft.com/office/drawing/2014/main" id="{CBB4C914-FA47-3740-B476-965D644DBF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80" name="CuadroTexto 26">
            <a:extLst>
              <a:ext uri="{FF2B5EF4-FFF2-40B4-BE49-F238E27FC236}">
                <a16:creationId xmlns:a16="http://schemas.microsoft.com/office/drawing/2014/main" id="{BC864007-BEF6-B04A-B27D-6B0BB1A9372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3735525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0.00087 0.05834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917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" grpId="0" animBg="1"/>
      <p:bldP spid="63" grpId="0" animBg="1"/>
      <p:bldP spid="71" grpId="0" animBg="1"/>
      <p:bldP spid="7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BFS Use Example in VLSI CAD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ea typeface="SimSun" pitchFamily="2" charset="-122"/>
              </a:rPr>
              <a:t>Maze Routing</a:t>
            </a:r>
          </a:p>
        </p:txBody>
      </p:sp>
      <p:sp>
        <p:nvSpPr>
          <p:cNvPr id="19460" name="Rectangle 60"/>
          <p:cNvSpPr>
            <a:spLocks noChangeArrowheads="1"/>
          </p:cNvSpPr>
          <p:nvPr/>
        </p:nvSpPr>
        <p:spPr bwMode="auto">
          <a:xfrm>
            <a:off x="990600" y="27089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1" name="Rectangle 61"/>
          <p:cNvSpPr>
            <a:spLocks noChangeArrowheads="1"/>
          </p:cNvSpPr>
          <p:nvPr/>
        </p:nvSpPr>
        <p:spPr bwMode="auto">
          <a:xfrm>
            <a:off x="990600" y="28486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2" name="Rectangle 62"/>
          <p:cNvSpPr>
            <a:spLocks noChangeArrowheads="1"/>
          </p:cNvSpPr>
          <p:nvPr/>
        </p:nvSpPr>
        <p:spPr bwMode="auto">
          <a:xfrm>
            <a:off x="990600" y="29883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3" name="Rectangle 63"/>
          <p:cNvSpPr>
            <a:spLocks noChangeArrowheads="1"/>
          </p:cNvSpPr>
          <p:nvPr/>
        </p:nvSpPr>
        <p:spPr bwMode="auto">
          <a:xfrm>
            <a:off x="990600" y="31280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4" name="Rectangle 64"/>
          <p:cNvSpPr>
            <a:spLocks noChangeArrowheads="1"/>
          </p:cNvSpPr>
          <p:nvPr/>
        </p:nvSpPr>
        <p:spPr bwMode="auto">
          <a:xfrm>
            <a:off x="990600" y="32677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5" name="Rectangle 65"/>
          <p:cNvSpPr>
            <a:spLocks noChangeArrowheads="1"/>
          </p:cNvSpPr>
          <p:nvPr/>
        </p:nvSpPr>
        <p:spPr bwMode="auto">
          <a:xfrm>
            <a:off x="990600" y="34074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6" name="Rectangle 66"/>
          <p:cNvSpPr>
            <a:spLocks noChangeArrowheads="1"/>
          </p:cNvSpPr>
          <p:nvPr/>
        </p:nvSpPr>
        <p:spPr bwMode="auto">
          <a:xfrm>
            <a:off x="990600" y="35471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7" name="Rectangle 67"/>
          <p:cNvSpPr>
            <a:spLocks noChangeArrowheads="1"/>
          </p:cNvSpPr>
          <p:nvPr/>
        </p:nvSpPr>
        <p:spPr bwMode="auto">
          <a:xfrm>
            <a:off x="990600" y="36868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8" name="Rectangle 68"/>
          <p:cNvSpPr>
            <a:spLocks noChangeArrowheads="1"/>
          </p:cNvSpPr>
          <p:nvPr/>
        </p:nvSpPr>
        <p:spPr bwMode="auto">
          <a:xfrm>
            <a:off x="990600" y="38138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69" name="Rectangle 69"/>
          <p:cNvSpPr>
            <a:spLocks noChangeArrowheads="1"/>
          </p:cNvSpPr>
          <p:nvPr/>
        </p:nvSpPr>
        <p:spPr bwMode="auto">
          <a:xfrm>
            <a:off x="990600" y="39535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0" name="Rectangle 70"/>
          <p:cNvSpPr>
            <a:spLocks noChangeArrowheads="1"/>
          </p:cNvSpPr>
          <p:nvPr/>
        </p:nvSpPr>
        <p:spPr bwMode="auto">
          <a:xfrm>
            <a:off x="990600" y="40932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1" name="Rectangle 71"/>
          <p:cNvSpPr>
            <a:spLocks noChangeArrowheads="1"/>
          </p:cNvSpPr>
          <p:nvPr/>
        </p:nvSpPr>
        <p:spPr bwMode="auto">
          <a:xfrm>
            <a:off x="990600" y="42329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2" name="Rectangle 72"/>
          <p:cNvSpPr>
            <a:spLocks noChangeArrowheads="1"/>
          </p:cNvSpPr>
          <p:nvPr/>
        </p:nvSpPr>
        <p:spPr bwMode="auto">
          <a:xfrm>
            <a:off x="990600" y="43726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3" name="Rectangle 73"/>
          <p:cNvSpPr>
            <a:spLocks noChangeArrowheads="1"/>
          </p:cNvSpPr>
          <p:nvPr/>
        </p:nvSpPr>
        <p:spPr bwMode="auto">
          <a:xfrm>
            <a:off x="990600" y="45123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4" name="Rectangle 74"/>
          <p:cNvSpPr>
            <a:spLocks noChangeArrowheads="1"/>
          </p:cNvSpPr>
          <p:nvPr/>
        </p:nvSpPr>
        <p:spPr bwMode="auto">
          <a:xfrm>
            <a:off x="990600" y="46520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5" name="Rectangle 75"/>
          <p:cNvSpPr>
            <a:spLocks noChangeArrowheads="1"/>
          </p:cNvSpPr>
          <p:nvPr/>
        </p:nvSpPr>
        <p:spPr bwMode="auto">
          <a:xfrm rot="5400000">
            <a:off x="285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6" name="Rectangle 76"/>
          <p:cNvSpPr>
            <a:spLocks noChangeArrowheads="1"/>
          </p:cNvSpPr>
          <p:nvPr/>
        </p:nvSpPr>
        <p:spPr bwMode="auto">
          <a:xfrm rot="5400000">
            <a:off x="16510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7" name="Rectangle 77"/>
          <p:cNvSpPr>
            <a:spLocks noChangeArrowheads="1"/>
          </p:cNvSpPr>
          <p:nvPr/>
        </p:nvSpPr>
        <p:spPr bwMode="auto">
          <a:xfrm rot="5400000">
            <a:off x="2984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8" name="Rectangle 78"/>
          <p:cNvSpPr>
            <a:spLocks noChangeArrowheads="1"/>
          </p:cNvSpPr>
          <p:nvPr/>
        </p:nvSpPr>
        <p:spPr bwMode="auto">
          <a:xfrm rot="5400000">
            <a:off x="4349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79" name="Rectangle 79"/>
          <p:cNvSpPr>
            <a:spLocks noChangeArrowheads="1"/>
          </p:cNvSpPr>
          <p:nvPr/>
        </p:nvSpPr>
        <p:spPr bwMode="auto">
          <a:xfrm rot="5400000">
            <a:off x="56832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0" name="Rectangle 80"/>
          <p:cNvSpPr>
            <a:spLocks noChangeArrowheads="1"/>
          </p:cNvSpPr>
          <p:nvPr/>
        </p:nvSpPr>
        <p:spPr bwMode="auto">
          <a:xfrm rot="5400000">
            <a:off x="7048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1" name="Rectangle 81"/>
          <p:cNvSpPr>
            <a:spLocks noChangeArrowheads="1"/>
          </p:cNvSpPr>
          <p:nvPr/>
        </p:nvSpPr>
        <p:spPr bwMode="auto">
          <a:xfrm rot="5400000">
            <a:off x="8413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2" name="Rectangle 82"/>
          <p:cNvSpPr>
            <a:spLocks noChangeArrowheads="1"/>
          </p:cNvSpPr>
          <p:nvPr/>
        </p:nvSpPr>
        <p:spPr bwMode="auto">
          <a:xfrm rot="5400000">
            <a:off x="97790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3" name="Rectangle 83"/>
          <p:cNvSpPr>
            <a:spLocks noChangeArrowheads="1"/>
          </p:cNvSpPr>
          <p:nvPr/>
        </p:nvSpPr>
        <p:spPr bwMode="auto">
          <a:xfrm rot="5400000">
            <a:off x="11112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4" name="Rectangle 84"/>
          <p:cNvSpPr>
            <a:spLocks noChangeArrowheads="1"/>
          </p:cNvSpPr>
          <p:nvPr/>
        </p:nvSpPr>
        <p:spPr bwMode="auto">
          <a:xfrm rot="5400000">
            <a:off x="12477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5" name="Rectangle 85"/>
          <p:cNvSpPr>
            <a:spLocks noChangeArrowheads="1"/>
          </p:cNvSpPr>
          <p:nvPr/>
        </p:nvSpPr>
        <p:spPr bwMode="auto">
          <a:xfrm rot="5400000">
            <a:off x="13779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6" name="Rectangle 86"/>
          <p:cNvSpPr>
            <a:spLocks noChangeArrowheads="1"/>
          </p:cNvSpPr>
          <p:nvPr/>
        </p:nvSpPr>
        <p:spPr bwMode="auto">
          <a:xfrm rot="5400000">
            <a:off x="15144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7" name="Rectangle 87"/>
          <p:cNvSpPr>
            <a:spLocks noChangeArrowheads="1"/>
          </p:cNvSpPr>
          <p:nvPr/>
        </p:nvSpPr>
        <p:spPr bwMode="auto">
          <a:xfrm rot="5400000">
            <a:off x="16541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8" name="Rectangle 88"/>
          <p:cNvSpPr>
            <a:spLocks noChangeArrowheads="1"/>
          </p:cNvSpPr>
          <p:nvPr/>
        </p:nvSpPr>
        <p:spPr bwMode="auto">
          <a:xfrm rot="5400000">
            <a:off x="178752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89" name="Rectangle 89"/>
          <p:cNvSpPr>
            <a:spLocks noChangeArrowheads="1"/>
          </p:cNvSpPr>
          <p:nvPr/>
        </p:nvSpPr>
        <p:spPr bwMode="auto">
          <a:xfrm rot="5400000">
            <a:off x="1927225" y="3689995"/>
            <a:ext cx="2111375" cy="1492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90" name="Oval 90"/>
          <p:cNvSpPr>
            <a:spLocks noChangeArrowheads="1"/>
          </p:cNvSpPr>
          <p:nvPr/>
        </p:nvSpPr>
        <p:spPr bwMode="auto">
          <a:xfrm>
            <a:off x="2373313" y="4244033"/>
            <a:ext cx="128587" cy="128587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491" name="Rectangle 91"/>
          <p:cNvSpPr>
            <a:spLocks noChangeArrowheads="1"/>
          </p:cNvSpPr>
          <p:nvPr/>
        </p:nvSpPr>
        <p:spPr bwMode="auto">
          <a:xfrm>
            <a:off x="2233613" y="2708920"/>
            <a:ext cx="128587" cy="560388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492" name="Rectangle 92"/>
          <p:cNvSpPr>
            <a:spLocks noChangeArrowheads="1"/>
          </p:cNvSpPr>
          <p:nvPr/>
        </p:nvSpPr>
        <p:spPr bwMode="auto">
          <a:xfrm>
            <a:off x="2373313" y="3277245"/>
            <a:ext cx="674687" cy="127000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493" name="Rectangle 93"/>
          <p:cNvSpPr>
            <a:spLocks noChangeArrowheads="1"/>
          </p:cNvSpPr>
          <p:nvPr/>
        </p:nvSpPr>
        <p:spPr bwMode="auto">
          <a:xfrm>
            <a:off x="2373313" y="3139133"/>
            <a:ext cx="128587" cy="128587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494" name="Rectangle 94"/>
          <p:cNvSpPr>
            <a:spLocks noChangeArrowheads="1"/>
          </p:cNvSpPr>
          <p:nvPr/>
        </p:nvSpPr>
        <p:spPr bwMode="auto">
          <a:xfrm>
            <a:off x="1143000" y="3947170"/>
            <a:ext cx="1905000" cy="136525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495" name="Rectangle 95"/>
          <p:cNvSpPr>
            <a:spLocks noChangeArrowheads="1"/>
          </p:cNvSpPr>
          <p:nvPr/>
        </p:nvSpPr>
        <p:spPr bwMode="auto">
          <a:xfrm>
            <a:off x="1968500" y="3958283"/>
            <a:ext cx="128588" cy="560387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896" name="Rectangle 96"/>
          <p:cNvSpPr>
            <a:spLocks noChangeArrowheads="1"/>
          </p:cNvSpPr>
          <p:nvPr/>
        </p:nvSpPr>
        <p:spPr bwMode="auto">
          <a:xfrm>
            <a:off x="1552575" y="3001020"/>
            <a:ext cx="136525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897" name="Rectangle 97"/>
          <p:cNvSpPr>
            <a:spLocks noChangeArrowheads="1"/>
          </p:cNvSpPr>
          <p:nvPr/>
        </p:nvSpPr>
        <p:spPr bwMode="auto">
          <a:xfrm>
            <a:off x="1701800" y="3137545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898" name="Rectangle 98"/>
          <p:cNvSpPr>
            <a:spLocks noChangeArrowheads="1"/>
          </p:cNvSpPr>
          <p:nvPr/>
        </p:nvSpPr>
        <p:spPr bwMode="auto">
          <a:xfrm>
            <a:off x="1552575" y="3269308"/>
            <a:ext cx="136525" cy="128587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899" name="Rectangle 99"/>
          <p:cNvSpPr>
            <a:spLocks noChangeArrowheads="1"/>
          </p:cNvSpPr>
          <p:nvPr/>
        </p:nvSpPr>
        <p:spPr bwMode="auto">
          <a:xfrm>
            <a:off x="1419225" y="3137545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0" name="Rectangle 100"/>
          <p:cNvSpPr>
            <a:spLocks noChangeArrowheads="1"/>
          </p:cNvSpPr>
          <p:nvPr/>
        </p:nvSpPr>
        <p:spPr bwMode="auto">
          <a:xfrm>
            <a:off x="1552575" y="2851795"/>
            <a:ext cx="136525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1" name="Rectangle 101"/>
          <p:cNvSpPr>
            <a:spLocks noChangeArrowheads="1"/>
          </p:cNvSpPr>
          <p:nvPr/>
        </p:nvSpPr>
        <p:spPr bwMode="auto">
          <a:xfrm>
            <a:off x="1695450" y="2994670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2" name="Rectangle 102"/>
          <p:cNvSpPr>
            <a:spLocks noChangeArrowheads="1"/>
          </p:cNvSpPr>
          <p:nvPr/>
        </p:nvSpPr>
        <p:spPr bwMode="auto">
          <a:xfrm>
            <a:off x="1833563" y="3137545"/>
            <a:ext cx="128587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3" name="Rectangle 103"/>
          <p:cNvSpPr>
            <a:spLocks noChangeArrowheads="1"/>
          </p:cNvSpPr>
          <p:nvPr/>
        </p:nvSpPr>
        <p:spPr bwMode="auto">
          <a:xfrm>
            <a:off x="1695450" y="3270895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4" name="Rectangle 104"/>
          <p:cNvSpPr>
            <a:spLocks noChangeArrowheads="1"/>
          </p:cNvSpPr>
          <p:nvPr/>
        </p:nvSpPr>
        <p:spPr bwMode="auto">
          <a:xfrm>
            <a:off x="1552575" y="3409008"/>
            <a:ext cx="136525" cy="128587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5" name="Rectangle 105"/>
          <p:cNvSpPr>
            <a:spLocks noChangeArrowheads="1"/>
          </p:cNvSpPr>
          <p:nvPr/>
        </p:nvSpPr>
        <p:spPr bwMode="auto">
          <a:xfrm>
            <a:off x="1414463" y="3270895"/>
            <a:ext cx="128587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6" name="Rectangle 106"/>
          <p:cNvSpPr>
            <a:spLocks noChangeArrowheads="1"/>
          </p:cNvSpPr>
          <p:nvPr/>
        </p:nvSpPr>
        <p:spPr bwMode="auto">
          <a:xfrm>
            <a:off x="1285875" y="3132783"/>
            <a:ext cx="128588" cy="128587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7" name="Rectangle 107"/>
          <p:cNvSpPr>
            <a:spLocks noChangeArrowheads="1"/>
          </p:cNvSpPr>
          <p:nvPr/>
        </p:nvSpPr>
        <p:spPr bwMode="auto">
          <a:xfrm>
            <a:off x="1419225" y="2994670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8" name="Rectangle 108"/>
          <p:cNvSpPr>
            <a:spLocks noChangeArrowheads="1"/>
          </p:cNvSpPr>
          <p:nvPr/>
        </p:nvSpPr>
        <p:spPr bwMode="auto">
          <a:xfrm>
            <a:off x="1552575" y="2718445"/>
            <a:ext cx="136525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09" name="Rectangle 109"/>
          <p:cNvSpPr>
            <a:spLocks noChangeArrowheads="1"/>
          </p:cNvSpPr>
          <p:nvPr/>
        </p:nvSpPr>
        <p:spPr bwMode="auto">
          <a:xfrm>
            <a:off x="1695450" y="2851795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0" name="Rectangle 110"/>
          <p:cNvSpPr>
            <a:spLocks noChangeArrowheads="1"/>
          </p:cNvSpPr>
          <p:nvPr/>
        </p:nvSpPr>
        <p:spPr bwMode="auto">
          <a:xfrm>
            <a:off x="1828800" y="2999433"/>
            <a:ext cx="128588" cy="128587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1" name="Rectangle 111"/>
          <p:cNvSpPr>
            <a:spLocks noChangeArrowheads="1"/>
          </p:cNvSpPr>
          <p:nvPr/>
        </p:nvSpPr>
        <p:spPr bwMode="auto">
          <a:xfrm>
            <a:off x="1957388" y="3132783"/>
            <a:ext cx="128587" cy="128587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2" name="Rectangle 112"/>
          <p:cNvSpPr>
            <a:spLocks noChangeArrowheads="1"/>
          </p:cNvSpPr>
          <p:nvPr/>
        </p:nvSpPr>
        <p:spPr bwMode="auto">
          <a:xfrm>
            <a:off x="1828800" y="3266133"/>
            <a:ext cx="128588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3" name="Rectangle 113"/>
          <p:cNvSpPr>
            <a:spLocks noChangeArrowheads="1"/>
          </p:cNvSpPr>
          <p:nvPr/>
        </p:nvSpPr>
        <p:spPr bwMode="auto">
          <a:xfrm>
            <a:off x="1695450" y="3409008"/>
            <a:ext cx="128588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4" name="Rectangle 114"/>
          <p:cNvSpPr>
            <a:spLocks noChangeArrowheads="1"/>
          </p:cNvSpPr>
          <p:nvPr/>
        </p:nvSpPr>
        <p:spPr bwMode="auto">
          <a:xfrm>
            <a:off x="1552575" y="3542358"/>
            <a:ext cx="128588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5" name="Rectangle 115"/>
          <p:cNvSpPr>
            <a:spLocks noChangeArrowheads="1"/>
          </p:cNvSpPr>
          <p:nvPr/>
        </p:nvSpPr>
        <p:spPr bwMode="auto">
          <a:xfrm>
            <a:off x="1414463" y="3404245"/>
            <a:ext cx="130175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6" name="Rectangle 116"/>
          <p:cNvSpPr>
            <a:spLocks noChangeArrowheads="1"/>
          </p:cNvSpPr>
          <p:nvPr/>
        </p:nvSpPr>
        <p:spPr bwMode="auto">
          <a:xfrm>
            <a:off x="1285875" y="3270895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7" name="Rectangle 117"/>
          <p:cNvSpPr>
            <a:spLocks noChangeArrowheads="1"/>
          </p:cNvSpPr>
          <p:nvPr/>
        </p:nvSpPr>
        <p:spPr bwMode="auto">
          <a:xfrm>
            <a:off x="1419225" y="2851795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8" name="Rectangle 118"/>
          <p:cNvSpPr>
            <a:spLocks noChangeArrowheads="1"/>
          </p:cNvSpPr>
          <p:nvPr/>
        </p:nvSpPr>
        <p:spPr bwMode="auto">
          <a:xfrm>
            <a:off x="1285875" y="2994670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19" name="Rectangle 119"/>
          <p:cNvSpPr>
            <a:spLocks noChangeArrowheads="1"/>
          </p:cNvSpPr>
          <p:nvPr/>
        </p:nvSpPr>
        <p:spPr bwMode="auto">
          <a:xfrm>
            <a:off x="1152525" y="3128020"/>
            <a:ext cx="128588" cy="128588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520" name="Rectangle 120"/>
          <p:cNvSpPr>
            <a:spLocks noChangeArrowheads="1"/>
          </p:cNvSpPr>
          <p:nvPr/>
        </p:nvSpPr>
        <p:spPr bwMode="auto">
          <a:xfrm>
            <a:off x="1428750" y="4391670"/>
            <a:ext cx="674688" cy="127000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1" name="Rectangle 121"/>
          <p:cNvSpPr>
            <a:spLocks noChangeArrowheads="1"/>
          </p:cNvSpPr>
          <p:nvPr/>
        </p:nvSpPr>
        <p:spPr bwMode="auto">
          <a:xfrm>
            <a:off x="1009650" y="2708920"/>
            <a:ext cx="1219200" cy="1243013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2" name="Rectangle 122"/>
          <p:cNvSpPr>
            <a:spLocks noChangeArrowheads="1"/>
          </p:cNvSpPr>
          <p:nvPr/>
        </p:nvSpPr>
        <p:spPr bwMode="auto">
          <a:xfrm>
            <a:off x="2209800" y="3413770"/>
            <a:ext cx="838200" cy="53340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3" name="Rectangle 123"/>
          <p:cNvSpPr>
            <a:spLocks noChangeArrowheads="1"/>
          </p:cNvSpPr>
          <p:nvPr/>
        </p:nvSpPr>
        <p:spPr bwMode="auto">
          <a:xfrm>
            <a:off x="1009650" y="4080520"/>
            <a:ext cx="950913" cy="30480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4" name="Rectangle 124"/>
          <p:cNvSpPr>
            <a:spLocks noChangeArrowheads="1"/>
          </p:cNvSpPr>
          <p:nvPr/>
        </p:nvSpPr>
        <p:spPr bwMode="auto">
          <a:xfrm>
            <a:off x="1009650" y="4271020"/>
            <a:ext cx="401638" cy="53340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5" name="Rectangle 125"/>
          <p:cNvSpPr>
            <a:spLocks noChangeArrowheads="1"/>
          </p:cNvSpPr>
          <p:nvPr/>
        </p:nvSpPr>
        <p:spPr bwMode="auto">
          <a:xfrm>
            <a:off x="1000125" y="3909070"/>
            <a:ext cx="155575" cy="53340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6" name="Rectangle 126"/>
          <p:cNvSpPr>
            <a:spLocks noChangeArrowheads="1"/>
          </p:cNvSpPr>
          <p:nvPr/>
        </p:nvSpPr>
        <p:spPr bwMode="auto">
          <a:xfrm>
            <a:off x="1066800" y="4518670"/>
            <a:ext cx="1581150" cy="284163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7" name="Rectangle 127"/>
          <p:cNvSpPr>
            <a:spLocks noChangeArrowheads="1"/>
          </p:cNvSpPr>
          <p:nvPr/>
        </p:nvSpPr>
        <p:spPr bwMode="auto">
          <a:xfrm>
            <a:off x="2105025" y="4090045"/>
            <a:ext cx="146050" cy="43815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8" name="Rectangle 128"/>
          <p:cNvSpPr>
            <a:spLocks noChangeArrowheads="1"/>
          </p:cNvSpPr>
          <p:nvPr/>
        </p:nvSpPr>
        <p:spPr bwMode="auto">
          <a:xfrm>
            <a:off x="2238375" y="4242445"/>
            <a:ext cx="128588" cy="347663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29" name="Rectangle 129"/>
          <p:cNvSpPr>
            <a:spLocks noChangeArrowheads="1"/>
          </p:cNvSpPr>
          <p:nvPr/>
        </p:nvSpPr>
        <p:spPr bwMode="auto">
          <a:xfrm>
            <a:off x="2362200" y="4375795"/>
            <a:ext cx="142875" cy="38100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30" name="Rectangle 130"/>
          <p:cNvSpPr>
            <a:spLocks noChangeArrowheads="1"/>
          </p:cNvSpPr>
          <p:nvPr/>
        </p:nvSpPr>
        <p:spPr bwMode="auto">
          <a:xfrm>
            <a:off x="2505075" y="4507558"/>
            <a:ext cx="142875" cy="201612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31" name="Rectangle 131"/>
          <p:cNvSpPr>
            <a:spLocks noChangeArrowheads="1"/>
          </p:cNvSpPr>
          <p:nvPr/>
        </p:nvSpPr>
        <p:spPr bwMode="auto">
          <a:xfrm>
            <a:off x="2638425" y="4661545"/>
            <a:ext cx="142875" cy="146050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32" name="Rectangle 132"/>
          <p:cNvSpPr>
            <a:spLocks noChangeArrowheads="1"/>
          </p:cNvSpPr>
          <p:nvPr/>
        </p:nvSpPr>
        <p:spPr bwMode="auto">
          <a:xfrm>
            <a:off x="2781300" y="4658370"/>
            <a:ext cx="136525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33" name="Rectangle 133"/>
          <p:cNvSpPr>
            <a:spLocks noChangeArrowheads="1"/>
          </p:cNvSpPr>
          <p:nvPr/>
        </p:nvSpPr>
        <p:spPr bwMode="auto">
          <a:xfrm>
            <a:off x="2209800" y="3261370"/>
            <a:ext cx="142875" cy="155575"/>
          </a:xfrm>
          <a:prstGeom prst="rect">
            <a:avLst/>
          </a:prstGeom>
          <a:solidFill>
            <a:srgbClr val="5AB887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534" name="Oval 134"/>
          <p:cNvSpPr>
            <a:spLocks noChangeArrowheads="1"/>
          </p:cNvSpPr>
          <p:nvPr/>
        </p:nvSpPr>
        <p:spPr bwMode="auto">
          <a:xfrm>
            <a:off x="1562100" y="3140720"/>
            <a:ext cx="128588" cy="128588"/>
          </a:xfrm>
          <a:prstGeom prst="ellipse">
            <a:avLst/>
          </a:pr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35" name="Rectangle 135"/>
          <p:cNvSpPr>
            <a:spLocks noChangeArrowheads="1"/>
          </p:cNvSpPr>
          <p:nvPr/>
        </p:nvSpPr>
        <p:spPr bwMode="auto">
          <a:xfrm>
            <a:off x="2647950" y="4518670"/>
            <a:ext cx="136525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36" name="Rectangle 136"/>
          <p:cNvSpPr>
            <a:spLocks noChangeArrowheads="1"/>
          </p:cNvSpPr>
          <p:nvPr/>
        </p:nvSpPr>
        <p:spPr bwMode="auto">
          <a:xfrm>
            <a:off x="2514600" y="4366270"/>
            <a:ext cx="136525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37" name="Rectangle 137"/>
          <p:cNvSpPr>
            <a:spLocks noChangeArrowheads="1"/>
          </p:cNvSpPr>
          <p:nvPr/>
        </p:nvSpPr>
        <p:spPr bwMode="auto">
          <a:xfrm>
            <a:off x="2238375" y="4096395"/>
            <a:ext cx="136525" cy="136525"/>
          </a:xfrm>
          <a:prstGeom prst="rect">
            <a:avLst/>
          </a:prstGeom>
          <a:solidFill>
            <a:srgbClr val="FF66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6975" name="Rectangle 175"/>
          <p:cNvSpPr>
            <a:spLocks noChangeArrowheads="1"/>
          </p:cNvSpPr>
          <p:nvPr/>
        </p:nvSpPr>
        <p:spPr bwMode="auto">
          <a:xfrm>
            <a:off x="5638800" y="27089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76" name="Rectangle 176"/>
          <p:cNvSpPr>
            <a:spLocks noChangeArrowheads="1"/>
          </p:cNvSpPr>
          <p:nvPr/>
        </p:nvSpPr>
        <p:spPr bwMode="auto">
          <a:xfrm>
            <a:off x="5638800" y="28486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77" name="Rectangle 177"/>
          <p:cNvSpPr>
            <a:spLocks noChangeArrowheads="1"/>
          </p:cNvSpPr>
          <p:nvPr/>
        </p:nvSpPr>
        <p:spPr bwMode="auto">
          <a:xfrm>
            <a:off x="5638800" y="29883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78" name="Rectangle 178"/>
          <p:cNvSpPr>
            <a:spLocks noChangeArrowheads="1"/>
          </p:cNvSpPr>
          <p:nvPr/>
        </p:nvSpPr>
        <p:spPr bwMode="auto">
          <a:xfrm>
            <a:off x="5638800" y="31280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79" name="Rectangle 179"/>
          <p:cNvSpPr>
            <a:spLocks noChangeArrowheads="1"/>
          </p:cNvSpPr>
          <p:nvPr/>
        </p:nvSpPr>
        <p:spPr bwMode="auto">
          <a:xfrm>
            <a:off x="5638800" y="32677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0" name="Rectangle 180"/>
          <p:cNvSpPr>
            <a:spLocks noChangeArrowheads="1"/>
          </p:cNvSpPr>
          <p:nvPr/>
        </p:nvSpPr>
        <p:spPr bwMode="auto">
          <a:xfrm>
            <a:off x="5638800" y="34074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1" name="Rectangle 181"/>
          <p:cNvSpPr>
            <a:spLocks noChangeArrowheads="1"/>
          </p:cNvSpPr>
          <p:nvPr/>
        </p:nvSpPr>
        <p:spPr bwMode="auto">
          <a:xfrm>
            <a:off x="5638800" y="35471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2" name="Rectangle 182"/>
          <p:cNvSpPr>
            <a:spLocks noChangeArrowheads="1"/>
          </p:cNvSpPr>
          <p:nvPr/>
        </p:nvSpPr>
        <p:spPr bwMode="auto">
          <a:xfrm>
            <a:off x="5638800" y="36868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3" name="Rectangle 183"/>
          <p:cNvSpPr>
            <a:spLocks noChangeArrowheads="1"/>
          </p:cNvSpPr>
          <p:nvPr/>
        </p:nvSpPr>
        <p:spPr bwMode="auto">
          <a:xfrm>
            <a:off x="5638800" y="38138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4" name="Rectangle 184"/>
          <p:cNvSpPr>
            <a:spLocks noChangeArrowheads="1"/>
          </p:cNvSpPr>
          <p:nvPr/>
        </p:nvSpPr>
        <p:spPr bwMode="auto">
          <a:xfrm>
            <a:off x="5638800" y="39535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5" name="Rectangle 185"/>
          <p:cNvSpPr>
            <a:spLocks noChangeArrowheads="1"/>
          </p:cNvSpPr>
          <p:nvPr/>
        </p:nvSpPr>
        <p:spPr bwMode="auto">
          <a:xfrm>
            <a:off x="5638800" y="40932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6" name="Rectangle 186"/>
          <p:cNvSpPr>
            <a:spLocks noChangeArrowheads="1"/>
          </p:cNvSpPr>
          <p:nvPr/>
        </p:nvSpPr>
        <p:spPr bwMode="auto">
          <a:xfrm>
            <a:off x="5638800" y="42329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7" name="Rectangle 187"/>
          <p:cNvSpPr>
            <a:spLocks noChangeArrowheads="1"/>
          </p:cNvSpPr>
          <p:nvPr/>
        </p:nvSpPr>
        <p:spPr bwMode="auto">
          <a:xfrm>
            <a:off x="5638800" y="43726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8" name="Rectangle 188"/>
          <p:cNvSpPr>
            <a:spLocks noChangeArrowheads="1"/>
          </p:cNvSpPr>
          <p:nvPr/>
        </p:nvSpPr>
        <p:spPr bwMode="auto">
          <a:xfrm>
            <a:off x="5638800" y="45123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89" name="Rectangle 189"/>
          <p:cNvSpPr>
            <a:spLocks noChangeArrowheads="1"/>
          </p:cNvSpPr>
          <p:nvPr/>
        </p:nvSpPr>
        <p:spPr bwMode="auto">
          <a:xfrm>
            <a:off x="5638800" y="4652020"/>
            <a:ext cx="2057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0" name="Rectangle 190"/>
          <p:cNvSpPr>
            <a:spLocks noChangeArrowheads="1"/>
          </p:cNvSpPr>
          <p:nvPr/>
        </p:nvSpPr>
        <p:spPr bwMode="auto">
          <a:xfrm rot="5400000">
            <a:off x="46672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1" name="Rectangle 191"/>
          <p:cNvSpPr>
            <a:spLocks noChangeArrowheads="1"/>
          </p:cNvSpPr>
          <p:nvPr/>
        </p:nvSpPr>
        <p:spPr bwMode="auto">
          <a:xfrm rot="5400000">
            <a:off x="48037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2" name="Rectangle 192"/>
          <p:cNvSpPr>
            <a:spLocks noChangeArrowheads="1"/>
          </p:cNvSpPr>
          <p:nvPr/>
        </p:nvSpPr>
        <p:spPr bwMode="auto">
          <a:xfrm rot="5400000">
            <a:off x="493712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3" name="Rectangle 193"/>
          <p:cNvSpPr>
            <a:spLocks noChangeArrowheads="1"/>
          </p:cNvSpPr>
          <p:nvPr/>
        </p:nvSpPr>
        <p:spPr bwMode="auto">
          <a:xfrm rot="5400000">
            <a:off x="50736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4" name="Rectangle 194"/>
          <p:cNvSpPr>
            <a:spLocks noChangeArrowheads="1"/>
          </p:cNvSpPr>
          <p:nvPr/>
        </p:nvSpPr>
        <p:spPr bwMode="auto">
          <a:xfrm rot="5400000">
            <a:off x="521652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5" name="Rectangle 195"/>
          <p:cNvSpPr>
            <a:spLocks noChangeArrowheads="1"/>
          </p:cNvSpPr>
          <p:nvPr/>
        </p:nvSpPr>
        <p:spPr bwMode="auto">
          <a:xfrm rot="5400000">
            <a:off x="53530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6" name="Rectangle 196"/>
          <p:cNvSpPr>
            <a:spLocks noChangeArrowheads="1"/>
          </p:cNvSpPr>
          <p:nvPr/>
        </p:nvSpPr>
        <p:spPr bwMode="auto">
          <a:xfrm rot="5400000">
            <a:off x="54895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7" name="Rectangle 197"/>
          <p:cNvSpPr>
            <a:spLocks noChangeArrowheads="1"/>
          </p:cNvSpPr>
          <p:nvPr/>
        </p:nvSpPr>
        <p:spPr bwMode="auto">
          <a:xfrm rot="5400000">
            <a:off x="562610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8" name="Rectangle 198"/>
          <p:cNvSpPr>
            <a:spLocks noChangeArrowheads="1"/>
          </p:cNvSpPr>
          <p:nvPr/>
        </p:nvSpPr>
        <p:spPr bwMode="auto">
          <a:xfrm rot="5400000">
            <a:off x="57594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6999" name="Rectangle 199"/>
          <p:cNvSpPr>
            <a:spLocks noChangeArrowheads="1"/>
          </p:cNvSpPr>
          <p:nvPr/>
        </p:nvSpPr>
        <p:spPr bwMode="auto">
          <a:xfrm rot="5400000">
            <a:off x="58959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00" name="Rectangle 200"/>
          <p:cNvSpPr>
            <a:spLocks noChangeArrowheads="1"/>
          </p:cNvSpPr>
          <p:nvPr/>
        </p:nvSpPr>
        <p:spPr bwMode="auto">
          <a:xfrm rot="5400000">
            <a:off x="60261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01" name="Rectangle 201"/>
          <p:cNvSpPr>
            <a:spLocks noChangeArrowheads="1"/>
          </p:cNvSpPr>
          <p:nvPr/>
        </p:nvSpPr>
        <p:spPr bwMode="auto">
          <a:xfrm rot="5400000">
            <a:off x="616267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02" name="Rectangle 202"/>
          <p:cNvSpPr>
            <a:spLocks noChangeArrowheads="1"/>
          </p:cNvSpPr>
          <p:nvPr/>
        </p:nvSpPr>
        <p:spPr bwMode="auto">
          <a:xfrm rot="5400000">
            <a:off x="6292850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03" name="Rectangle 203"/>
          <p:cNvSpPr>
            <a:spLocks noChangeArrowheads="1"/>
          </p:cNvSpPr>
          <p:nvPr/>
        </p:nvSpPr>
        <p:spPr bwMode="auto">
          <a:xfrm rot="5400000">
            <a:off x="6435725" y="3696345"/>
            <a:ext cx="2111375" cy="1365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04" name="Rectangle 204"/>
          <p:cNvSpPr>
            <a:spLocks noChangeArrowheads="1"/>
          </p:cNvSpPr>
          <p:nvPr/>
        </p:nvSpPr>
        <p:spPr bwMode="auto">
          <a:xfrm rot="5400000">
            <a:off x="6565900" y="3689995"/>
            <a:ext cx="2111375" cy="1492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07" name="Rectangle 207"/>
          <p:cNvSpPr>
            <a:spLocks noChangeArrowheads="1"/>
          </p:cNvSpPr>
          <p:nvPr/>
        </p:nvSpPr>
        <p:spPr bwMode="auto">
          <a:xfrm>
            <a:off x="6881813" y="2708920"/>
            <a:ext cx="128587" cy="560388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7008" name="Rectangle 208"/>
          <p:cNvSpPr>
            <a:spLocks noChangeArrowheads="1"/>
          </p:cNvSpPr>
          <p:nvPr/>
        </p:nvSpPr>
        <p:spPr bwMode="auto">
          <a:xfrm>
            <a:off x="7021513" y="3267720"/>
            <a:ext cx="674687" cy="127000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7009" name="Rectangle 209"/>
          <p:cNvSpPr>
            <a:spLocks noChangeArrowheads="1"/>
          </p:cNvSpPr>
          <p:nvPr/>
        </p:nvSpPr>
        <p:spPr bwMode="auto">
          <a:xfrm>
            <a:off x="7021513" y="3139133"/>
            <a:ext cx="128587" cy="128587"/>
          </a:xfrm>
          <a:prstGeom prst="rect">
            <a:avLst/>
          </a:prstGeom>
          <a:solidFill>
            <a:srgbClr val="08080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7010" name="Rectangle 210"/>
          <p:cNvSpPr>
            <a:spLocks noChangeArrowheads="1"/>
          </p:cNvSpPr>
          <p:nvPr/>
        </p:nvSpPr>
        <p:spPr bwMode="auto">
          <a:xfrm>
            <a:off x="5791200" y="3966220"/>
            <a:ext cx="1905000" cy="114300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7011" name="Rectangle 211"/>
          <p:cNvSpPr>
            <a:spLocks noChangeArrowheads="1"/>
          </p:cNvSpPr>
          <p:nvPr/>
        </p:nvSpPr>
        <p:spPr bwMode="auto">
          <a:xfrm>
            <a:off x="6616700" y="3977333"/>
            <a:ext cx="128588" cy="560387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77012" name="Line 212"/>
          <p:cNvSpPr>
            <a:spLocks noChangeShapeType="1"/>
          </p:cNvSpPr>
          <p:nvPr/>
        </p:nvSpPr>
        <p:spPr bwMode="auto">
          <a:xfrm flipH="1">
            <a:off x="5715000" y="3185170"/>
            <a:ext cx="504825" cy="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013" name="Oval 213"/>
          <p:cNvSpPr>
            <a:spLocks noChangeArrowheads="1"/>
          </p:cNvSpPr>
          <p:nvPr/>
        </p:nvSpPr>
        <p:spPr bwMode="auto">
          <a:xfrm>
            <a:off x="6210300" y="3128020"/>
            <a:ext cx="128588" cy="128588"/>
          </a:xfrm>
          <a:prstGeom prst="ellipse">
            <a:avLst/>
          </a:pr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14" name="Oval 214"/>
          <p:cNvSpPr>
            <a:spLocks noChangeArrowheads="1"/>
          </p:cNvSpPr>
          <p:nvPr/>
        </p:nvSpPr>
        <p:spPr bwMode="auto">
          <a:xfrm>
            <a:off x="7019925" y="4232920"/>
            <a:ext cx="128588" cy="128588"/>
          </a:xfrm>
          <a:prstGeom prst="ellipse">
            <a:avLst/>
          </a:prstGeom>
          <a:solidFill>
            <a:srgbClr val="99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77015" name="Line 215"/>
          <p:cNvSpPr>
            <a:spLocks noChangeShapeType="1"/>
          </p:cNvSpPr>
          <p:nvPr/>
        </p:nvSpPr>
        <p:spPr bwMode="auto">
          <a:xfrm flipH="1">
            <a:off x="5705475" y="4594870"/>
            <a:ext cx="1381125" cy="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016" name="Line 216"/>
          <p:cNvSpPr>
            <a:spLocks noChangeShapeType="1"/>
          </p:cNvSpPr>
          <p:nvPr/>
        </p:nvSpPr>
        <p:spPr bwMode="auto">
          <a:xfrm flipH="1" flipV="1">
            <a:off x="5715000" y="3166120"/>
            <a:ext cx="0" cy="144780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017" name="Line 217"/>
          <p:cNvSpPr>
            <a:spLocks noChangeShapeType="1"/>
          </p:cNvSpPr>
          <p:nvPr/>
        </p:nvSpPr>
        <p:spPr bwMode="auto">
          <a:xfrm flipH="1" flipV="1">
            <a:off x="7077075" y="4318645"/>
            <a:ext cx="0" cy="28575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579" name="Rectangle 218"/>
          <p:cNvSpPr>
            <a:spLocks noChangeArrowheads="1"/>
          </p:cNvSpPr>
          <p:nvPr/>
        </p:nvSpPr>
        <p:spPr bwMode="auto">
          <a:xfrm>
            <a:off x="3606800" y="4601220"/>
            <a:ext cx="368300" cy="177800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9580" name="Text Box 219"/>
          <p:cNvSpPr txBox="1">
            <a:spLocks noChangeArrowheads="1"/>
          </p:cNvSpPr>
          <p:nvPr/>
        </p:nvSpPr>
        <p:spPr bwMode="auto">
          <a:xfrm>
            <a:off x="3911600" y="4496445"/>
            <a:ext cx="1173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SimSun" pitchFamily="2" charset="-122"/>
              </a:rPr>
              <a:t> blockage</a:t>
            </a:r>
          </a:p>
        </p:txBody>
      </p:sp>
      <p:sp>
        <p:nvSpPr>
          <p:cNvPr id="19581" name="Oval 220"/>
          <p:cNvSpPr>
            <a:spLocks noChangeArrowheads="1"/>
          </p:cNvSpPr>
          <p:nvPr/>
        </p:nvSpPr>
        <p:spPr bwMode="auto">
          <a:xfrm>
            <a:off x="3706813" y="4347220"/>
            <a:ext cx="128587" cy="128588"/>
          </a:xfrm>
          <a:prstGeom prst="ellipse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19582" name="Text Box 221"/>
          <p:cNvSpPr txBox="1">
            <a:spLocks noChangeArrowheads="1"/>
          </p:cNvSpPr>
          <p:nvPr/>
        </p:nvSpPr>
        <p:spPr bwMode="auto">
          <a:xfrm>
            <a:off x="3898900" y="4156720"/>
            <a:ext cx="1476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SimSun" pitchFamily="2" charset="-122"/>
              </a:rPr>
              <a:t> net terminal</a:t>
            </a:r>
          </a:p>
        </p:txBody>
      </p:sp>
      <p:sp>
        <p:nvSpPr>
          <p:cNvPr id="77022" name="Rectangle 222"/>
          <p:cNvSpPr>
            <a:spLocks noChangeArrowheads="1"/>
          </p:cNvSpPr>
          <p:nvPr/>
        </p:nvSpPr>
        <p:spPr bwMode="auto">
          <a:xfrm>
            <a:off x="6070600" y="4398020"/>
            <a:ext cx="674688" cy="127000"/>
          </a:xfrm>
          <a:prstGeom prst="rect">
            <a:avLst/>
          </a:prstGeom>
          <a:solidFill>
            <a:srgbClr val="080808">
              <a:alpha val="79999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129" name="Slide Number Placeholder 4">
            <a:extLst>
              <a:ext uri="{FF2B5EF4-FFF2-40B4-BE49-F238E27FC236}">
                <a16:creationId xmlns:a16="http://schemas.microsoft.com/office/drawing/2014/main" id="{21D74C40-7485-F74E-93EE-827C02CF12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130" name="CuadroTexto 26">
            <a:extLst>
              <a:ext uri="{FF2B5EF4-FFF2-40B4-BE49-F238E27FC236}">
                <a16:creationId xmlns:a16="http://schemas.microsoft.com/office/drawing/2014/main" id="{07167F5B-590F-2A44-AE9B-84046B05E735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4C180BA8-7AFA-2F49-A4BF-31C634B02586}"/>
              </a:ext>
            </a:extLst>
          </p:cNvPr>
          <p:cNvSpPr txBox="1"/>
          <p:nvPr/>
        </p:nvSpPr>
        <p:spPr>
          <a:xfrm>
            <a:off x="179512" y="6135107"/>
            <a:ext cx="47676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Luo et al., "An Effective GPU Implementation of Breadth-First Search," DAC 2010</a:t>
            </a:r>
          </a:p>
        </p:txBody>
      </p:sp>
    </p:spTree>
    <p:extLst>
      <p:ext uri="{BB962C8B-B14F-4D97-AF65-F5344CB8AC3E}">
        <p14:creationId xmlns:p14="http://schemas.microsoft.com/office/powerpoint/2010/main" val="73148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9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6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9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9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6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89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6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6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6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6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6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69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69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69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69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769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0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769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69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769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69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769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6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76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69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69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769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9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5AB887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7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76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7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76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6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76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7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7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7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6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76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7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76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76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6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76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76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76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76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7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7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7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7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7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76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2" dur="500"/>
                                        <p:tgtEl>
                                          <p:spTgt spid="7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7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76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7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7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7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7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7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6" dur="500"/>
                                        <p:tgtEl>
                                          <p:spTgt spid="7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500"/>
                                        <p:tgtEl>
                                          <p:spTgt spid="76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76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5" dur="500"/>
                                        <p:tgtEl>
                                          <p:spTgt spid="76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8" dur="500"/>
                                        <p:tgtEl>
                                          <p:spTgt spid="76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500"/>
                                        <p:tgtEl>
                                          <p:spTgt spid="76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4" dur="500"/>
                                        <p:tgtEl>
                                          <p:spTgt spid="76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7" dur="500"/>
                                        <p:tgtEl>
                                          <p:spTgt spid="76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0" dur="500"/>
                                        <p:tgtEl>
                                          <p:spTgt spid="77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3" dur="500"/>
                                        <p:tgtEl>
                                          <p:spTgt spid="77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77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9" dur="500"/>
                                        <p:tgtEl>
                                          <p:spTgt spid="77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2" dur="500"/>
                                        <p:tgtEl>
                                          <p:spTgt spid="77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77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8" dur="500"/>
                                        <p:tgtEl>
                                          <p:spTgt spid="77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1" dur="500"/>
                                        <p:tgtEl>
                                          <p:spTgt spid="77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4" dur="500"/>
                                        <p:tgtEl>
                                          <p:spTgt spid="7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7" dur="500"/>
                                        <p:tgtEl>
                                          <p:spTgt spid="7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0" dur="500"/>
                                        <p:tgtEl>
                                          <p:spTgt spid="77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3" dur="500"/>
                                        <p:tgtEl>
                                          <p:spTgt spid="7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6" dur="500"/>
                                        <p:tgtEl>
                                          <p:spTgt spid="7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9" dur="500"/>
                                        <p:tgtEl>
                                          <p:spTgt spid="77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2" dur="500"/>
                                        <p:tgtEl>
                                          <p:spTgt spid="77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5" dur="500"/>
                                        <p:tgtEl>
                                          <p:spTgt spid="77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8" dur="500"/>
                                        <p:tgtEl>
                                          <p:spTgt spid="77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96" grpId="0" animBg="1"/>
      <p:bldP spid="76897" grpId="0" animBg="1"/>
      <p:bldP spid="76898" grpId="0" animBg="1"/>
      <p:bldP spid="76899" grpId="0" animBg="1"/>
      <p:bldP spid="76900" grpId="0" animBg="1"/>
      <p:bldP spid="76901" grpId="0" animBg="1"/>
      <p:bldP spid="76902" grpId="0" animBg="1"/>
      <p:bldP spid="76903" grpId="0" animBg="1"/>
      <p:bldP spid="76904" grpId="0" animBg="1"/>
      <p:bldP spid="76905" grpId="0" animBg="1"/>
      <p:bldP spid="76906" grpId="0" animBg="1"/>
      <p:bldP spid="76907" grpId="0" animBg="1"/>
      <p:bldP spid="76908" grpId="0" animBg="1"/>
      <p:bldP spid="76909" grpId="0" animBg="1"/>
      <p:bldP spid="76910" grpId="0" animBg="1"/>
      <p:bldP spid="76911" grpId="0" animBg="1"/>
      <p:bldP spid="76912" grpId="0" animBg="1"/>
      <p:bldP spid="76913" grpId="0" animBg="1"/>
      <p:bldP spid="76914" grpId="0" animBg="1"/>
      <p:bldP spid="76915" grpId="0" animBg="1"/>
      <p:bldP spid="76916" grpId="0" animBg="1"/>
      <p:bldP spid="76917" grpId="0" animBg="1"/>
      <p:bldP spid="76918" grpId="0" animBg="1"/>
      <p:bldP spid="76919" grpId="0" animBg="1"/>
      <p:bldP spid="76921" grpId="0" animBg="1"/>
      <p:bldP spid="76922" grpId="0" animBg="1"/>
      <p:bldP spid="76923" grpId="0" animBg="1"/>
      <p:bldP spid="76924" grpId="0" animBg="1"/>
      <p:bldP spid="76925" grpId="0" animBg="1"/>
      <p:bldP spid="76926" grpId="0" animBg="1"/>
      <p:bldP spid="76927" grpId="0" animBg="1"/>
      <p:bldP spid="76928" grpId="0" animBg="1"/>
      <p:bldP spid="76929" grpId="0" animBg="1"/>
      <p:bldP spid="76930" grpId="0" animBg="1"/>
      <p:bldP spid="76931" grpId="0" animBg="1"/>
      <p:bldP spid="76932" grpId="0" animBg="1"/>
      <p:bldP spid="76933" grpId="0" animBg="1"/>
      <p:bldP spid="76935" grpId="0" animBg="1"/>
      <p:bldP spid="76936" grpId="0" animBg="1"/>
      <p:bldP spid="76937" grpId="0" animBg="1"/>
      <p:bldP spid="76975" grpId="0" animBg="1"/>
      <p:bldP spid="76976" grpId="0" animBg="1"/>
      <p:bldP spid="76977" grpId="0" animBg="1"/>
      <p:bldP spid="76978" grpId="0" animBg="1"/>
      <p:bldP spid="76979" grpId="0" animBg="1"/>
      <p:bldP spid="76980" grpId="0" animBg="1"/>
      <p:bldP spid="76981" grpId="0" animBg="1"/>
      <p:bldP spid="76982" grpId="0" animBg="1"/>
      <p:bldP spid="76983" grpId="0" animBg="1"/>
      <p:bldP spid="76984" grpId="0" animBg="1"/>
      <p:bldP spid="76985" grpId="0" animBg="1"/>
      <p:bldP spid="76986" grpId="0" animBg="1"/>
      <p:bldP spid="76987" grpId="0" animBg="1"/>
      <p:bldP spid="76988" grpId="0" animBg="1"/>
      <p:bldP spid="76989" grpId="0" animBg="1"/>
      <p:bldP spid="76990" grpId="0" animBg="1"/>
      <p:bldP spid="76991" grpId="0" animBg="1"/>
      <p:bldP spid="76992" grpId="0" animBg="1"/>
      <p:bldP spid="76993" grpId="0" animBg="1"/>
      <p:bldP spid="76994" grpId="0" animBg="1"/>
      <p:bldP spid="76995" grpId="0" animBg="1"/>
      <p:bldP spid="76996" grpId="0" animBg="1"/>
      <p:bldP spid="76997" grpId="0" animBg="1"/>
      <p:bldP spid="76998" grpId="0" animBg="1"/>
      <p:bldP spid="76999" grpId="0" animBg="1"/>
      <p:bldP spid="77000" grpId="0" animBg="1"/>
      <p:bldP spid="77001" grpId="0" animBg="1"/>
      <p:bldP spid="77002" grpId="0" animBg="1"/>
      <p:bldP spid="77003" grpId="0" animBg="1"/>
      <p:bldP spid="77004" grpId="0" animBg="1"/>
      <p:bldP spid="77007" grpId="0" animBg="1"/>
      <p:bldP spid="77008" grpId="0" animBg="1"/>
      <p:bldP spid="77009" grpId="0" animBg="1"/>
      <p:bldP spid="77010" grpId="0" animBg="1"/>
      <p:bldP spid="77011" grpId="0" animBg="1"/>
      <p:bldP spid="77012" grpId="0" animBg="1"/>
      <p:bldP spid="77013" grpId="0" animBg="1"/>
      <p:bldP spid="77014" grpId="0" animBg="1"/>
      <p:bldP spid="77015" grpId="0" animBg="1"/>
      <p:bldP spid="77016" grpId="0" animBg="1"/>
      <p:bldP spid="77017" grpId="0" animBg="1"/>
      <p:bldP spid="7702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itchFamily="2" charset="-122"/>
              </a:rPr>
              <a:t>Potential Pitfall of Parallel Algorithms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Greatly accelerated </a:t>
            </a:r>
            <a:r>
              <a:rPr lang="en-US" altLang="zh-CN" sz="2000" dirty="0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altLang="zh-CN" sz="2000" baseline="30000" dirty="0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altLang="zh-C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algorithm is still slower than an </a:t>
            </a:r>
            <a:r>
              <a:rPr lang="en-US" altLang="zh-CN" sz="2000" dirty="0" err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nlog</a:t>
            </a:r>
            <a:r>
              <a:rPr lang="en-US" altLang="zh-CN" sz="2000" dirty="0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(n)</a:t>
            </a:r>
            <a:r>
              <a:rPr lang="en-US" altLang="zh-C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algorithm for large data sets</a:t>
            </a:r>
          </a:p>
          <a:p>
            <a:pPr eaLnBrk="1" hangingPunct="1"/>
            <a:r>
              <a:rPr lang="en-US" altLang="zh-CN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Always need to keep an eye on fast sequential algorithm as the baseline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 rot="10800000">
            <a:off x="2251720" y="3066301"/>
            <a:ext cx="523220" cy="1715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2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Running Time</a:t>
            </a:r>
          </a:p>
        </p:txBody>
      </p:sp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832" y="2276872"/>
            <a:ext cx="3962400" cy="337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3917032" y="5662409"/>
            <a:ext cx="169790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TW" sz="2200" dirty="0">
                <a:latin typeface="Times New Roman" pitchFamily="18" charset="0"/>
                <a:ea typeface="PMingLiU" pitchFamily="18" charset="-120"/>
              </a:rPr>
              <a:t>Problem Size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377CE356-11D9-E742-B5AC-4E619795F2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9" name="CuadroTexto 26">
            <a:extLst>
              <a:ext uri="{FF2B5EF4-FFF2-40B4-BE49-F238E27FC236}">
                <a16:creationId xmlns:a16="http://schemas.microsoft.com/office/drawing/2014/main" id="{7E6730B3-1965-C341-AB62-BACCF78ECA99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2985437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pitchFamily="2" charset="-122"/>
              </a:rPr>
              <a:t>Node-Oriented Parallelization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200" dirty="0">
                <a:ea typeface="SimSun" pitchFamily="2" charset="-122"/>
              </a:rPr>
              <a:t>Each thread is dedicated to one node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All nodes visited in all iterations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Every thread examines neighbor nodes to determine if its node will be a frontier node in the next phase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Complexity O(VL+E)  (Compared with O(V+E)) </a:t>
            </a:r>
          </a:p>
          <a:p>
            <a:pPr lvl="2"/>
            <a:r>
              <a:rPr lang="en-US" altLang="zh-CN" sz="1800" dirty="0">
                <a:ea typeface="SimSun" pitchFamily="2" charset="-122"/>
              </a:rPr>
              <a:t>L is the number of levels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Slower than the sequential version for large graphs</a:t>
            </a:r>
          </a:p>
          <a:p>
            <a:pPr lvl="2"/>
            <a:r>
              <a:rPr lang="en-US" altLang="zh-CN" sz="1800" dirty="0">
                <a:ea typeface="SimSun" pitchFamily="2" charset="-122"/>
              </a:rPr>
              <a:t>Especially for sparsely connect graphs</a:t>
            </a:r>
          </a:p>
          <a:p>
            <a:pPr lvl="1"/>
            <a:endParaRPr lang="en-US" altLang="zh-CN" dirty="0">
              <a:ea typeface="SimSun" pitchFamily="2" charset="-122"/>
            </a:endParaRPr>
          </a:p>
        </p:txBody>
      </p:sp>
      <p:sp>
        <p:nvSpPr>
          <p:cNvPr id="75" name="Slide Number Placeholder 4">
            <a:extLst>
              <a:ext uri="{FF2B5EF4-FFF2-40B4-BE49-F238E27FC236}">
                <a16:creationId xmlns:a16="http://schemas.microsoft.com/office/drawing/2014/main" id="{C97346C1-A0E1-C340-A084-C20954D263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76" name="CuadroTexto 26">
            <a:extLst>
              <a:ext uri="{FF2B5EF4-FFF2-40B4-BE49-F238E27FC236}">
                <a16:creationId xmlns:a16="http://schemas.microsoft.com/office/drawing/2014/main" id="{DB704259-707F-FC4C-B251-408CA52E9D56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78" name="Oval 12">
            <a:extLst>
              <a:ext uri="{FF2B5EF4-FFF2-40B4-BE49-F238E27FC236}">
                <a16:creationId xmlns:a16="http://schemas.microsoft.com/office/drawing/2014/main" id="{0EF3ECBE-7DEF-5443-BD32-28CD9A1D55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3388" y="4232795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9" name="Oval 14">
            <a:extLst>
              <a:ext uri="{FF2B5EF4-FFF2-40B4-BE49-F238E27FC236}">
                <a16:creationId xmlns:a16="http://schemas.microsoft.com/office/drawing/2014/main" id="{4AFFCC82-E2C4-6541-A9F8-8B8EE16455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17413" y="4235970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80" name="Oval 15">
            <a:extLst>
              <a:ext uri="{FF2B5EF4-FFF2-40B4-BE49-F238E27FC236}">
                <a16:creationId xmlns:a16="http://schemas.microsoft.com/office/drawing/2014/main" id="{C9CD97BF-8DA2-3B4E-A802-77CEB3F10B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63501" y="4239145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7</a:t>
            </a: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BA8D243-232A-874B-A302-B3FD3BB79E63}"/>
              </a:ext>
            </a:extLst>
          </p:cNvPr>
          <p:cNvGrpSpPr/>
          <p:nvPr/>
        </p:nvGrpSpPr>
        <p:grpSpPr>
          <a:xfrm>
            <a:off x="1412626" y="4547021"/>
            <a:ext cx="1143150" cy="970211"/>
            <a:chOff x="688083" y="2901430"/>
            <a:chExt cx="1143150" cy="970211"/>
          </a:xfrm>
        </p:grpSpPr>
        <p:sp>
          <p:nvSpPr>
            <p:cNvPr id="85" name="Oval 18">
              <a:extLst>
                <a:ext uri="{FF2B5EF4-FFF2-40B4-BE49-F238E27FC236}">
                  <a16:creationId xmlns:a16="http://schemas.microsoft.com/office/drawing/2014/main" id="{F48E0C42-0CFF-2A44-BBED-17AD913FF59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88083" y="3542879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86" name="Oval 19">
              <a:extLst>
                <a:ext uri="{FF2B5EF4-FFF2-40B4-BE49-F238E27FC236}">
                  <a16:creationId xmlns:a16="http://schemas.microsoft.com/office/drawing/2014/main" id="{73E6F861-7498-9141-B1A9-0521A8E6AC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07233" y="3547641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87" name="Line 27">
              <a:extLst>
                <a:ext uri="{FF2B5EF4-FFF2-40B4-BE49-F238E27FC236}">
                  <a16:creationId xmlns:a16="http://schemas.microsoft.com/office/drawing/2014/main" id="{6809C666-63E3-9344-8E1D-2FA25EC66F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9680" y="2901430"/>
              <a:ext cx="152402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Line 28">
              <a:extLst>
                <a:ext uri="{FF2B5EF4-FFF2-40B4-BE49-F238E27FC236}">
                  <a16:creationId xmlns:a16="http://schemas.microsoft.com/office/drawing/2014/main" id="{474ECD47-43DF-BB4B-83FF-F28A939531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028" y="2917554"/>
              <a:ext cx="82971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7FAB51A-38EA-1F46-A3F0-9572D0DA5DB0}"/>
              </a:ext>
            </a:extLst>
          </p:cNvPr>
          <p:cNvGrpSpPr/>
          <p:nvPr/>
        </p:nvGrpSpPr>
        <p:grpSpPr>
          <a:xfrm>
            <a:off x="3995936" y="4343151"/>
            <a:ext cx="4032448" cy="393700"/>
            <a:chOff x="3995936" y="5013176"/>
            <a:chExt cx="4032448" cy="393700"/>
          </a:xfrm>
        </p:grpSpPr>
        <p:sp>
          <p:nvSpPr>
            <p:cNvPr id="23573" name="Rectangle 38"/>
            <p:cNvSpPr>
              <a:spLocks noChangeArrowheads="1"/>
            </p:cNvSpPr>
            <p:nvPr/>
          </p:nvSpPr>
          <p:spPr bwMode="auto">
            <a:xfrm>
              <a:off x="757118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8</a:t>
              </a:r>
            </a:p>
          </p:txBody>
        </p:sp>
        <p:sp>
          <p:nvSpPr>
            <p:cNvPr id="89" name="Rectangle 38">
              <a:extLst>
                <a:ext uri="{FF2B5EF4-FFF2-40B4-BE49-F238E27FC236}">
                  <a16:creationId xmlns:a16="http://schemas.microsoft.com/office/drawing/2014/main" id="{3C1B89DD-C53B-6F4F-B846-EAD39A0E1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93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0</a:t>
              </a:r>
            </a:p>
          </p:txBody>
        </p:sp>
        <p:sp>
          <p:nvSpPr>
            <p:cNvPr id="90" name="Rectangle 38">
              <a:extLst>
                <a:ext uri="{FF2B5EF4-FFF2-40B4-BE49-F238E27FC236}">
                  <a16:creationId xmlns:a16="http://schemas.microsoft.com/office/drawing/2014/main" id="{855228D4-4B17-074B-B51C-258C1DAFF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84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1</a:t>
              </a:r>
            </a:p>
          </p:txBody>
        </p:sp>
        <p:sp>
          <p:nvSpPr>
            <p:cNvPr id="91" name="Rectangle 38">
              <a:extLst>
                <a:ext uri="{FF2B5EF4-FFF2-40B4-BE49-F238E27FC236}">
                  <a16:creationId xmlns:a16="http://schemas.microsoft.com/office/drawing/2014/main" id="{184DB162-F3B4-5D4F-A6F9-60E233931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974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2</a:t>
              </a:r>
            </a:p>
          </p:txBody>
        </p:sp>
        <p:sp>
          <p:nvSpPr>
            <p:cNvPr id="92" name="Rectangle 38">
              <a:extLst>
                <a:ext uri="{FF2B5EF4-FFF2-40B4-BE49-F238E27FC236}">
                  <a16:creationId xmlns:a16="http://schemas.microsoft.com/office/drawing/2014/main" id="{A99477A4-33DD-D34A-88BB-95F7503B8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65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3</a:t>
              </a:r>
            </a:p>
          </p:txBody>
        </p:sp>
        <p:sp>
          <p:nvSpPr>
            <p:cNvPr id="93" name="Rectangle 38">
              <a:extLst>
                <a:ext uri="{FF2B5EF4-FFF2-40B4-BE49-F238E27FC236}">
                  <a16:creationId xmlns:a16="http://schemas.microsoft.com/office/drawing/2014/main" id="{DAD61EC9-7803-164C-ABB8-A69A95726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560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4</a:t>
              </a:r>
            </a:p>
          </p:txBody>
        </p:sp>
        <p:sp>
          <p:nvSpPr>
            <p:cNvPr id="94" name="Rectangle 38">
              <a:extLst>
                <a:ext uri="{FF2B5EF4-FFF2-40B4-BE49-F238E27FC236}">
                  <a16:creationId xmlns:a16="http://schemas.microsoft.com/office/drawing/2014/main" id="{D61C0C88-5249-D548-B2B9-2ECFFEB35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46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5</a:t>
              </a:r>
            </a:p>
          </p:txBody>
        </p:sp>
        <p:sp>
          <p:nvSpPr>
            <p:cNvPr id="95" name="Rectangle 38">
              <a:extLst>
                <a:ext uri="{FF2B5EF4-FFF2-40B4-BE49-F238E27FC236}">
                  <a16:creationId xmlns:a16="http://schemas.microsoft.com/office/drawing/2014/main" id="{1F1129BC-8D7E-F241-BADB-9E1ECB227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37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6</a:t>
              </a:r>
            </a:p>
          </p:txBody>
        </p:sp>
        <p:sp>
          <p:nvSpPr>
            <p:cNvPr id="96" name="Rectangle 38">
              <a:extLst>
                <a:ext uri="{FF2B5EF4-FFF2-40B4-BE49-F238E27FC236}">
                  <a16:creationId xmlns:a16="http://schemas.microsoft.com/office/drawing/2014/main" id="{3236C91F-0C74-0F49-88B1-FDB8B29D1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27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7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39D3CF5-2328-644B-A877-4CCBBE049112}"/>
              </a:ext>
            </a:extLst>
          </p:cNvPr>
          <p:cNvGrpSpPr/>
          <p:nvPr/>
        </p:nvGrpSpPr>
        <p:grpSpPr>
          <a:xfrm>
            <a:off x="3995936" y="5024883"/>
            <a:ext cx="4032448" cy="393700"/>
            <a:chOff x="3995936" y="5013176"/>
            <a:chExt cx="4032448" cy="393700"/>
          </a:xfrm>
        </p:grpSpPr>
        <p:sp>
          <p:nvSpPr>
            <p:cNvPr id="98" name="Rectangle 38">
              <a:extLst>
                <a:ext uri="{FF2B5EF4-FFF2-40B4-BE49-F238E27FC236}">
                  <a16:creationId xmlns:a16="http://schemas.microsoft.com/office/drawing/2014/main" id="{623970A6-3BF3-E245-9D6C-8116C05AF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118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8</a:t>
              </a:r>
            </a:p>
          </p:txBody>
        </p:sp>
        <p:sp>
          <p:nvSpPr>
            <p:cNvPr id="99" name="Rectangle 38">
              <a:extLst>
                <a:ext uri="{FF2B5EF4-FFF2-40B4-BE49-F238E27FC236}">
                  <a16:creationId xmlns:a16="http://schemas.microsoft.com/office/drawing/2014/main" id="{1DFED35B-4DB8-3E46-B30A-B60DDE6B4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93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0</a:t>
              </a:r>
            </a:p>
          </p:txBody>
        </p:sp>
        <p:sp>
          <p:nvSpPr>
            <p:cNvPr id="100" name="Rectangle 38">
              <a:extLst>
                <a:ext uri="{FF2B5EF4-FFF2-40B4-BE49-F238E27FC236}">
                  <a16:creationId xmlns:a16="http://schemas.microsoft.com/office/drawing/2014/main" id="{416A6718-C614-724D-BCA1-EE8ACDA12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84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1</a:t>
              </a:r>
            </a:p>
          </p:txBody>
        </p:sp>
        <p:sp>
          <p:nvSpPr>
            <p:cNvPr id="101" name="Rectangle 38">
              <a:extLst>
                <a:ext uri="{FF2B5EF4-FFF2-40B4-BE49-F238E27FC236}">
                  <a16:creationId xmlns:a16="http://schemas.microsoft.com/office/drawing/2014/main" id="{0E38E14E-182B-624B-BDCB-AE5B87053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974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2</a:t>
              </a:r>
            </a:p>
          </p:txBody>
        </p:sp>
        <p:sp>
          <p:nvSpPr>
            <p:cNvPr id="102" name="Rectangle 38">
              <a:extLst>
                <a:ext uri="{FF2B5EF4-FFF2-40B4-BE49-F238E27FC236}">
                  <a16:creationId xmlns:a16="http://schemas.microsoft.com/office/drawing/2014/main" id="{A0325C59-F649-F74F-B056-23EB33AD76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65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3</a:t>
              </a:r>
            </a:p>
          </p:txBody>
        </p:sp>
        <p:sp>
          <p:nvSpPr>
            <p:cNvPr id="103" name="Rectangle 38">
              <a:extLst>
                <a:ext uri="{FF2B5EF4-FFF2-40B4-BE49-F238E27FC236}">
                  <a16:creationId xmlns:a16="http://schemas.microsoft.com/office/drawing/2014/main" id="{4E9BCF0B-1035-6346-AA66-9D1211B55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560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4</a:t>
              </a:r>
            </a:p>
          </p:txBody>
        </p:sp>
        <p:sp>
          <p:nvSpPr>
            <p:cNvPr id="104" name="Rectangle 38">
              <a:extLst>
                <a:ext uri="{FF2B5EF4-FFF2-40B4-BE49-F238E27FC236}">
                  <a16:creationId xmlns:a16="http://schemas.microsoft.com/office/drawing/2014/main" id="{B1D3FDA5-22DF-874D-A986-04DA92A96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46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5</a:t>
              </a:r>
            </a:p>
          </p:txBody>
        </p:sp>
        <p:sp>
          <p:nvSpPr>
            <p:cNvPr id="105" name="Rectangle 38">
              <a:extLst>
                <a:ext uri="{FF2B5EF4-FFF2-40B4-BE49-F238E27FC236}">
                  <a16:creationId xmlns:a16="http://schemas.microsoft.com/office/drawing/2014/main" id="{38F010E6-B8C3-A24B-A121-F99901850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37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6</a:t>
              </a:r>
            </a:p>
          </p:txBody>
        </p:sp>
        <p:sp>
          <p:nvSpPr>
            <p:cNvPr id="106" name="Rectangle 38">
              <a:extLst>
                <a:ext uri="{FF2B5EF4-FFF2-40B4-BE49-F238E27FC236}">
                  <a16:creationId xmlns:a16="http://schemas.microsoft.com/office/drawing/2014/main" id="{720EA41D-ED10-6A4F-A26D-E366D6DE0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27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2">
                      <a:lumMod val="10000"/>
                    </a:schemeClr>
                  </a:solidFill>
                </a:rPr>
                <a:t>7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D3517C3-DEBD-2142-9FD7-493D4E24E445}"/>
              </a:ext>
            </a:extLst>
          </p:cNvPr>
          <p:cNvGrpSpPr/>
          <p:nvPr/>
        </p:nvGrpSpPr>
        <p:grpSpPr>
          <a:xfrm>
            <a:off x="6228184" y="4343151"/>
            <a:ext cx="1351012" cy="393700"/>
            <a:chOff x="6228184" y="4619476"/>
            <a:chExt cx="1351012" cy="393700"/>
          </a:xfrm>
        </p:grpSpPr>
        <p:sp>
          <p:nvSpPr>
            <p:cNvPr id="107" name="Rectangle 38">
              <a:extLst>
                <a:ext uri="{FF2B5EF4-FFF2-40B4-BE49-F238E27FC236}">
                  <a16:creationId xmlns:a16="http://schemas.microsoft.com/office/drawing/2014/main" id="{A2ECF6D2-7781-5942-B795-C6EDDEF65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8184" y="4619476"/>
              <a:ext cx="457200" cy="393700"/>
            </a:xfrm>
            <a:prstGeom prst="rect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108" name="Rectangle 38">
              <a:extLst>
                <a:ext uri="{FF2B5EF4-FFF2-40B4-BE49-F238E27FC236}">
                  <a16:creationId xmlns:a16="http://schemas.microsoft.com/office/drawing/2014/main" id="{37FC34AA-F887-4349-A96F-8265DC749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5090" y="4619476"/>
              <a:ext cx="457200" cy="393700"/>
            </a:xfrm>
            <a:prstGeom prst="rect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109" name="Rectangle 38">
              <a:extLst>
                <a:ext uri="{FF2B5EF4-FFF2-40B4-BE49-F238E27FC236}">
                  <a16:creationId xmlns:a16="http://schemas.microsoft.com/office/drawing/2014/main" id="{4A54A4A3-483B-F94F-BCF2-E1A7925D7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996" y="4619476"/>
              <a:ext cx="457200" cy="393700"/>
            </a:xfrm>
            <a:prstGeom prst="rect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sp>
        <p:nvSpPr>
          <p:cNvPr id="110" name="Rectangle 38">
            <a:extLst>
              <a:ext uri="{FF2B5EF4-FFF2-40B4-BE49-F238E27FC236}">
                <a16:creationId xmlns:a16="http://schemas.microsoft.com/office/drawing/2014/main" id="{01278A36-73BD-A240-8686-9D3A6EAB4E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1184" y="5024883"/>
            <a:ext cx="457200" cy="393700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11" name="Rectangle 38">
            <a:extLst>
              <a:ext uri="{FF2B5EF4-FFF2-40B4-BE49-F238E27FC236}">
                <a16:creationId xmlns:a16="http://schemas.microsoft.com/office/drawing/2014/main" id="{DE1ADDAD-C0A8-F640-AB10-268BCD032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936" y="5024883"/>
            <a:ext cx="457200" cy="393700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AB25849C-12BB-9542-B864-718D28E5B16D}"/>
              </a:ext>
            </a:extLst>
          </p:cNvPr>
          <p:cNvSpPr txBox="1"/>
          <p:nvPr/>
        </p:nvSpPr>
        <p:spPr>
          <a:xfrm>
            <a:off x="179512" y="6135107"/>
            <a:ext cx="52084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Harish et al., "</a:t>
            </a:r>
            <a:r>
              <a:rPr lang="en-US" altLang="zh-CN" sz="1000" dirty="0">
                <a:ea typeface="SimSun" pitchFamily="2" charset="-122"/>
              </a:rPr>
              <a:t>Accelerating Large Graph Algorithms on the GPU using CUDA</a:t>
            </a:r>
            <a:r>
              <a:rPr lang="en-US" altLang="ja-JP" sz="1000" dirty="0">
                <a:ea typeface="ＭＳ Ｐゴシック" panose="020B0600070205080204" pitchFamily="34" charset="-128"/>
              </a:rPr>
              <a:t>,” </a:t>
            </a:r>
            <a:r>
              <a:rPr lang="en-US" altLang="ja-JP" sz="1000" dirty="0" err="1">
                <a:ea typeface="ＭＳ Ｐゴシック" panose="020B0600070205080204" pitchFamily="34" charset="-128"/>
              </a:rPr>
              <a:t>HiPC</a:t>
            </a:r>
            <a:r>
              <a:rPr lang="en-US" altLang="ja-JP" sz="1000" dirty="0">
                <a:ea typeface="ＭＳ Ｐゴシック" panose="020B0600070205080204" pitchFamily="34" charset="-128"/>
              </a:rPr>
              <a:t> 2007</a:t>
            </a:r>
          </a:p>
        </p:txBody>
      </p:sp>
    </p:spTree>
    <p:extLst>
      <p:ext uri="{BB962C8B-B14F-4D97-AF65-F5344CB8AC3E}">
        <p14:creationId xmlns:p14="http://schemas.microsoft.com/office/powerpoint/2010/main" val="426118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 animBg="1"/>
      <p:bldP spid="110" grpId="0" animBg="1"/>
      <p:bldP spid="1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5">
            <a:extLst>
              <a:ext uri="{FF2B5EF4-FFF2-40B4-BE49-F238E27FC236}">
                <a16:creationId xmlns:a16="http://schemas.microsoft.com/office/drawing/2014/main" id="{490C3462-51DC-9641-B44E-02FA1B4199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150873" y="4050209"/>
            <a:ext cx="288000" cy="288000"/>
          </a:xfrm>
          <a:prstGeom prst="ellipse">
            <a:avLst/>
          </a:prstGeom>
          <a:solidFill>
            <a:srgbClr val="0070C0"/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13699"/>
            <a:ext cx="8928992" cy="709365"/>
          </a:xfrm>
        </p:spPr>
        <p:txBody>
          <a:bodyPr/>
          <a:lstStyle/>
          <a:p>
            <a:pPr eaLnBrk="1" hangingPunct="1"/>
            <a:r>
              <a:rPr lang="en-US" altLang="zh-CN" dirty="0"/>
              <a:t>Matrix-Based Parallelization</a:t>
            </a:r>
          </a:p>
        </p:txBody>
      </p:sp>
      <p:sp>
        <p:nvSpPr>
          <p:cNvPr id="2560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9902"/>
            <a:ext cx="8591872" cy="3589218"/>
          </a:xfrm>
        </p:spPr>
        <p:txBody>
          <a:bodyPr/>
          <a:lstStyle/>
          <a:p>
            <a:pPr eaLnBrk="1" hangingPunct="1"/>
            <a:r>
              <a:rPr lang="en-US" altLang="zh-CN" sz="2200" dirty="0">
                <a:ea typeface="PMingLiU" pitchFamily="18" charset="-120"/>
              </a:rPr>
              <a:t>Propagation is done through matrix-vector multiplication</a:t>
            </a:r>
          </a:p>
          <a:p>
            <a:pPr lvl="1" eaLnBrk="1" hangingPunct="1"/>
            <a:r>
              <a:rPr lang="en-US" altLang="zh-CN" sz="2000" dirty="0">
                <a:ea typeface="PMingLiU" pitchFamily="18" charset="-120"/>
              </a:rPr>
              <a:t>For sparsely connected graphs, the connectivity matrix will be a sparse matrix</a:t>
            </a:r>
          </a:p>
          <a:p>
            <a:pPr eaLnBrk="1" hangingPunct="1"/>
            <a:r>
              <a:rPr lang="en-US" altLang="zh-CN" sz="2200" dirty="0">
                <a:ea typeface="PMingLiU" pitchFamily="18" charset="-120"/>
              </a:rPr>
              <a:t>Complexity O(V+EL)  (compared with O(V+E))</a:t>
            </a:r>
          </a:p>
          <a:p>
            <a:pPr lvl="1" eaLnBrk="1" hangingPunct="1"/>
            <a:r>
              <a:rPr lang="en-US" altLang="zh-CN" sz="2000" dirty="0">
                <a:ea typeface="PMingLiU" pitchFamily="18" charset="-120"/>
              </a:rPr>
              <a:t>Slower than sequential for large graphs</a:t>
            </a:r>
          </a:p>
          <a:p>
            <a:pPr lvl="1" eaLnBrk="1" hangingPunct="1">
              <a:buFontTx/>
              <a:buNone/>
            </a:pPr>
            <a:endParaRPr lang="en-US" altLang="zh-CN" dirty="0">
              <a:ea typeface="PMingLiU" pitchFamily="18" charset="-120"/>
            </a:endParaRPr>
          </a:p>
          <a:p>
            <a:pPr lvl="1" eaLnBrk="1" hangingPunct="1"/>
            <a:endParaRPr lang="en-US" altLang="zh-CN" dirty="0">
              <a:ea typeface="SimSun" pitchFamily="2" charset="-122"/>
            </a:endParaRPr>
          </a:p>
        </p:txBody>
      </p:sp>
      <p:graphicFrame>
        <p:nvGraphicFramePr>
          <p:cNvPr id="25604" name="Object 17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069440522"/>
              </p:ext>
            </p:extLst>
          </p:nvPr>
        </p:nvGraphicFramePr>
        <p:xfrm>
          <a:off x="3115816" y="3677419"/>
          <a:ext cx="2605088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Equation" r:id="rId4" imgW="1371600" imgH="711000" progId="Equation.3">
                  <p:embed/>
                </p:oleObj>
              </mc:Choice>
              <mc:Fallback>
                <p:oleObj name="Equation" r:id="rId4" imgW="1371600" imgH="711000" progId="Equation.3">
                  <p:embed/>
                  <p:pic>
                    <p:nvPicPr>
                      <p:cNvPr id="25604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5816" y="3677419"/>
                        <a:ext cx="2605088" cy="135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Oval 5"/>
          <p:cNvSpPr>
            <a:spLocks noChangeAspect="1" noChangeArrowheads="1"/>
          </p:cNvSpPr>
          <p:nvPr/>
        </p:nvSpPr>
        <p:spPr bwMode="auto">
          <a:xfrm>
            <a:off x="1331640" y="3789072"/>
            <a:ext cx="288000" cy="288000"/>
          </a:xfrm>
          <a:prstGeom prst="ellipse">
            <a:avLst/>
          </a:prstGeom>
          <a:solidFill>
            <a:srgbClr val="0070C0"/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331640" y="3680197"/>
            <a:ext cx="3048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s</a:t>
            </a:r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2074416" y="4158804"/>
            <a:ext cx="228600" cy="2286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029966" y="4005064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u</a:t>
            </a:r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1674366" y="4790629"/>
            <a:ext cx="228600" cy="2286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631504" y="4693791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v</a:t>
            </a:r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H="1">
            <a:off x="1860104" y="4366766"/>
            <a:ext cx="279400" cy="457200"/>
          </a:xfrm>
          <a:prstGeom prst="line">
            <a:avLst/>
          </a:prstGeom>
          <a:noFill/>
          <a:ln w="28575">
            <a:solidFill>
              <a:srgbClr val="080808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 flipH="1" flipV="1">
            <a:off x="1631504" y="3985766"/>
            <a:ext cx="457200" cy="228600"/>
          </a:xfrm>
          <a:prstGeom prst="line">
            <a:avLst/>
          </a:prstGeom>
          <a:noFill/>
          <a:ln w="28575">
            <a:solidFill>
              <a:srgbClr val="080808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13" name="Oval 19"/>
          <p:cNvSpPr>
            <a:spLocks noChangeArrowheads="1"/>
          </p:cNvSpPr>
          <p:nvPr/>
        </p:nvSpPr>
        <p:spPr bwMode="auto">
          <a:xfrm>
            <a:off x="6479729" y="3784154"/>
            <a:ext cx="228600" cy="2286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14" name="Text Box 20"/>
          <p:cNvSpPr txBox="1">
            <a:spLocks noChangeArrowheads="1"/>
          </p:cNvSpPr>
          <p:nvPr/>
        </p:nvSpPr>
        <p:spPr bwMode="auto">
          <a:xfrm>
            <a:off x="6444804" y="3677791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s</a:t>
            </a:r>
          </a:p>
        </p:txBody>
      </p:sp>
      <p:sp>
        <p:nvSpPr>
          <p:cNvPr id="25616" name="Text Box 22"/>
          <p:cNvSpPr txBox="1">
            <a:spLocks noChangeArrowheads="1"/>
          </p:cNvSpPr>
          <p:nvPr/>
        </p:nvSpPr>
        <p:spPr bwMode="auto">
          <a:xfrm>
            <a:off x="7113766" y="393305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u</a:t>
            </a:r>
          </a:p>
        </p:txBody>
      </p:sp>
      <p:sp>
        <p:nvSpPr>
          <p:cNvPr id="25617" name="Oval 23"/>
          <p:cNvSpPr>
            <a:spLocks noChangeArrowheads="1"/>
          </p:cNvSpPr>
          <p:nvPr/>
        </p:nvSpPr>
        <p:spPr bwMode="auto">
          <a:xfrm>
            <a:off x="6728966" y="4739829"/>
            <a:ext cx="228600" cy="228600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25618" name="Text Box 24"/>
          <p:cNvSpPr txBox="1">
            <a:spLocks noChangeArrowheads="1"/>
          </p:cNvSpPr>
          <p:nvPr/>
        </p:nvSpPr>
        <p:spPr bwMode="auto">
          <a:xfrm>
            <a:off x="6686104" y="4642991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v</a:t>
            </a:r>
          </a:p>
        </p:txBody>
      </p:sp>
      <p:sp>
        <p:nvSpPr>
          <p:cNvPr id="25619" name="Line 25"/>
          <p:cNvSpPr>
            <a:spLocks noChangeShapeType="1"/>
          </p:cNvSpPr>
          <p:nvPr/>
        </p:nvSpPr>
        <p:spPr bwMode="auto">
          <a:xfrm flipH="1">
            <a:off x="6914704" y="4315966"/>
            <a:ext cx="279400" cy="457200"/>
          </a:xfrm>
          <a:prstGeom prst="line">
            <a:avLst/>
          </a:prstGeom>
          <a:noFill/>
          <a:ln w="28575">
            <a:solidFill>
              <a:srgbClr val="080808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0" name="Line 26"/>
          <p:cNvSpPr>
            <a:spLocks noChangeShapeType="1"/>
          </p:cNvSpPr>
          <p:nvPr/>
        </p:nvSpPr>
        <p:spPr bwMode="auto">
          <a:xfrm flipH="1" flipV="1">
            <a:off x="6686104" y="3934966"/>
            <a:ext cx="457200" cy="228600"/>
          </a:xfrm>
          <a:prstGeom prst="line">
            <a:avLst/>
          </a:prstGeom>
          <a:noFill/>
          <a:ln w="28575">
            <a:solidFill>
              <a:srgbClr val="080808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21" name="Text Box 27"/>
          <p:cNvSpPr txBox="1">
            <a:spLocks noChangeArrowheads="1"/>
          </p:cNvSpPr>
          <p:nvPr/>
        </p:nvSpPr>
        <p:spPr bwMode="auto">
          <a:xfrm>
            <a:off x="2850704" y="3573016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s</a:t>
            </a:r>
          </a:p>
        </p:txBody>
      </p:sp>
      <p:sp>
        <p:nvSpPr>
          <p:cNvPr id="25622" name="Text Box 28"/>
          <p:cNvSpPr txBox="1">
            <a:spLocks noChangeArrowheads="1"/>
          </p:cNvSpPr>
          <p:nvPr/>
        </p:nvSpPr>
        <p:spPr bwMode="auto">
          <a:xfrm>
            <a:off x="2838004" y="4087366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u</a:t>
            </a:r>
          </a:p>
        </p:txBody>
      </p:sp>
      <p:sp>
        <p:nvSpPr>
          <p:cNvPr id="25623" name="Text Box 29"/>
          <p:cNvSpPr txBox="1">
            <a:spLocks noChangeArrowheads="1"/>
          </p:cNvSpPr>
          <p:nvPr/>
        </p:nvSpPr>
        <p:spPr bwMode="auto">
          <a:xfrm>
            <a:off x="2838004" y="4595366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v</a:t>
            </a:r>
          </a:p>
        </p:txBody>
      </p:sp>
      <p:sp>
        <p:nvSpPr>
          <p:cNvPr id="25624" name="Text Box 30"/>
          <p:cNvSpPr txBox="1">
            <a:spLocks noChangeArrowheads="1"/>
          </p:cNvSpPr>
          <p:nvPr/>
        </p:nvSpPr>
        <p:spPr bwMode="auto">
          <a:xfrm>
            <a:off x="5697091" y="3573016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s</a:t>
            </a:r>
          </a:p>
        </p:txBody>
      </p:sp>
      <p:sp>
        <p:nvSpPr>
          <p:cNvPr id="25625" name="Text Box 31"/>
          <p:cNvSpPr txBox="1">
            <a:spLocks noChangeArrowheads="1"/>
          </p:cNvSpPr>
          <p:nvPr/>
        </p:nvSpPr>
        <p:spPr bwMode="auto">
          <a:xfrm>
            <a:off x="5684391" y="4087366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u</a:t>
            </a:r>
          </a:p>
        </p:txBody>
      </p:sp>
      <p:sp>
        <p:nvSpPr>
          <p:cNvPr id="25626" name="Text Box 32"/>
          <p:cNvSpPr txBox="1">
            <a:spLocks noChangeArrowheads="1"/>
          </p:cNvSpPr>
          <p:nvPr/>
        </p:nvSpPr>
        <p:spPr bwMode="auto">
          <a:xfrm>
            <a:off x="5684391" y="4595366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v</a:t>
            </a:r>
          </a:p>
        </p:txBody>
      </p:sp>
      <p:sp>
        <p:nvSpPr>
          <p:cNvPr id="25627" name="Text Box 33"/>
          <p:cNvSpPr txBox="1">
            <a:spLocks noChangeArrowheads="1"/>
          </p:cNvSpPr>
          <p:nvPr/>
        </p:nvSpPr>
        <p:spPr bwMode="auto">
          <a:xfrm>
            <a:off x="3193604" y="4976366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s</a:t>
            </a:r>
          </a:p>
        </p:txBody>
      </p:sp>
      <p:sp>
        <p:nvSpPr>
          <p:cNvPr id="25628" name="Text Box 34"/>
          <p:cNvSpPr txBox="1">
            <a:spLocks noChangeArrowheads="1"/>
          </p:cNvSpPr>
          <p:nvPr/>
        </p:nvSpPr>
        <p:spPr bwMode="auto">
          <a:xfrm>
            <a:off x="3646041" y="4989066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u</a:t>
            </a:r>
          </a:p>
        </p:txBody>
      </p:sp>
      <p:sp>
        <p:nvSpPr>
          <p:cNvPr id="25629" name="Text Box 35"/>
          <p:cNvSpPr txBox="1">
            <a:spLocks noChangeArrowheads="1"/>
          </p:cNvSpPr>
          <p:nvPr/>
        </p:nvSpPr>
        <p:spPr bwMode="auto">
          <a:xfrm>
            <a:off x="4069904" y="4989066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v</a:t>
            </a:r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B8033F9A-0CC1-844B-B533-19F63C1D5A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32" name="CuadroTexto 26">
            <a:extLst>
              <a:ext uri="{FF2B5EF4-FFF2-40B4-BE49-F238E27FC236}">
                <a16:creationId xmlns:a16="http://schemas.microsoft.com/office/drawing/2014/main" id="{0ED05D9B-AF7E-B048-9691-7B8282BC5871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7B69F39-D02E-AD46-86C1-AB32FF1A2BDF}"/>
              </a:ext>
            </a:extLst>
          </p:cNvPr>
          <p:cNvSpPr txBox="1"/>
          <p:nvPr/>
        </p:nvSpPr>
        <p:spPr>
          <a:xfrm>
            <a:off x="179512" y="6135107"/>
            <a:ext cx="420660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Deng et al., "</a:t>
            </a:r>
            <a:r>
              <a:rPr lang="en-US" altLang="zh-CN" sz="1000" dirty="0">
                <a:ea typeface="PMingLiU" pitchFamily="18" charset="-120"/>
              </a:rPr>
              <a:t>Taming Irregular EDA applications on GPUs</a:t>
            </a:r>
            <a:r>
              <a:rPr lang="en-US" altLang="ja-JP" sz="1000" dirty="0">
                <a:ea typeface="ＭＳ Ｐゴシック" panose="020B0600070205080204" pitchFamily="34" charset="-128"/>
              </a:rPr>
              <a:t>,” ICCAD 2009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F9BA8B1-4D99-874B-A6DB-2540C2E5E18D}"/>
              </a:ext>
            </a:extLst>
          </p:cNvPr>
          <p:cNvCxnSpPr>
            <a:cxnSpLocks/>
          </p:cNvCxnSpPr>
          <p:nvPr/>
        </p:nvCxnSpPr>
        <p:spPr>
          <a:xfrm>
            <a:off x="3554106" y="3696008"/>
            <a:ext cx="0" cy="1296144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5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5613" grpId="0" animBg="1"/>
      <p:bldP spid="25614" grpId="0"/>
      <p:bldP spid="25616" grpId="0"/>
      <p:bldP spid="25617" grpId="0" animBg="1"/>
      <p:bldP spid="25618" grpId="0"/>
      <p:bldP spid="25619" grpId="0" animBg="1"/>
      <p:bldP spid="256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1880" y="0"/>
            <a:ext cx="8610600" cy="908720"/>
          </a:xfrm>
        </p:spPr>
        <p:txBody>
          <a:bodyPr anchor="ctr" anchorCtr="0"/>
          <a:lstStyle/>
          <a:p>
            <a:r>
              <a:rPr lang="en-US" dirty="0"/>
              <a:t>Linear Algebraic Formulation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23319"/>
            <a:ext cx="8610600" cy="5472608"/>
          </a:xfrm>
        </p:spPr>
        <p:txBody>
          <a:bodyPr>
            <a:normAutofit/>
          </a:bodyPr>
          <a:lstStyle/>
          <a:p>
            <a:r>
              <a:rPr lang="is-IS" dirty="0">
                <a:ea typeface="ヒラギノ角ゴ Pro W3" pitchFamily="-108" charset="-128"/>
                <a:cs typeface="ヒラギノ角ゴ Pro W3" pitchFamily="-108" charset="-128"/>
              </a:rPr>
              <a:t>Logical representation and adjacency matrix</a:t>
            </a:r>
          </a:p>
          <a:p>
            <a:endParaRPr lang="is-I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is-I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is-I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is-I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is-IS" dirty="0">
              <a:ea typeface="ヒラギノ角ゴ Pro W3" pitchFamily="-108" charset="-128"/>
              <a:cs typeface="ヒラギノ角ゴ Pro W3" pitchFamily="-108" charset="-128"/>
            </a:endParaRPr>
          </a:p>
          <a:p>
            <a:r>
              <a:rPr lang="is-IS" dirty="0">
                <a:ea typeface="ヒラギノ角ゴ Pro W3" pitchFamily="-108" charset="-128"/>
                <a:cs typeface="ヒラギノ角ゴ Pro W3" pitchFamily="-108" charset="-128"/>
              </a:rPr>
              <a:t>Vertex programming model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38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50" y="1484784"/>
            <a:ext cx="6210300" cy="1917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529" y="4005064"/>
            <a:ext cx="4414942" cy="22559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30344" y="6020729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C63735-68B7-D045-A74D-072BD3A1D002}"/>
              </a:ext>
            </a:extLst>
          </p:cNvPr>
          <p:cNvSpPr txBox="1"/>
          <p:nvPr/>
        </p:nvSpPr>
        <p:spPr>
          <a:xfrm>
            <a:off x="179512" y="6381328"/>
            <a:ext cx="69541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(1) Sundaram et al., "</a:t>
            </a:r>
            <a:r>
              <a:rPr lang="en-US" altLang="ja-JP" sz="1000" dirty="0" err="1">
                <a:ea typeface="ＭＳ Ｐゴシック" panose="020B0600070205080204" pitchFamily="34" charset="-128"/>
              </a:rPr>
              <a:t>GraphMat</a:t>
            </a:r>
            <a:r>
              <a:rPr lang="en-US" altLang="ja-JP" sz="1000" dirty="0">
                <a:ea typeface="ＭＳ Ｐゴシック" panose="020B0600070205080204" pitchFamily="34" charset="-128"/>
              </a:rPr>
              <a:t>: High Performance Graph Analytics Made Productive," PVLDB 2015</a:t>
            </a:r>
          </a:p>
          <a:p>
            <a:r>
              <a:rPr lang="en-US" altLang="ja-JP" sz="1000" dirty="0">
                <a:ea typeface="ＭＳ Ｐゴシック" panose="020B0600070205080204" pitchFamily="34" charset="-128"/>
              </a:rPr>
              <a:t>(2) Ham et al., "</a:t>
            </a:r>
            <a:r>
              <a:rPr lang="en-US" altLang="ja-JP" sz="1000" dirty="0" err="1">
                <a:ea typeface="ＭＳ Ｐゴシック" panose="020B0600070205080204" pitchFamily="34" charset="-128"/>
              </a:rPr>
              <a:t>Graphicionado</a:t>
            </a:r>
            <a:r>
              <a:rPr lang="en-US" altLang="ja-JP" sz="1000" dirty="0">
                <a:ea typeface="ＭＳ Ｐゴシック" panose="020B0600070205080204" pitchFamily="34" charset="-128"/>
              </a:rPr>
              <a:t>: A High-Performance and Energy-Efficient Accelerator for Graph Analytics," MICRO 2016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296860-9422-6E4B-9FA5-5002F82C93DA}"/>
              </a:ext>
            </a:extLst>
          </p:cNvPr>
          <p:cNvSpPr txBox="1"/>
          <p:nvPr/>
        </p:nvSpPr>
        <p:spPr>
          <a:xfrm>
            <a:off x="7233356" y="3171666"/>
            <a:ext cx="386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(1)</a:t>
            </a:r>
          </a:p>
        </p:txBody>
      </p:sp>
    </p:spTree>
    <p:extLst>
      <p:ext uri="{BB962C8B-B14F-4D97-AF65-F5344CB8AC3E}">
        <p14:creationId xmlns:p14="http://schemas.microsoft.com/office/powerpoint/2010/main" val="182502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1880" y="0"/>
            <a:ext cx="8610600" cy="908720"/>
          </a:xfrm>
        </p:spPr>
        <p:txBody>
          <a:bodyPr anchor="ctr" anchorCtr="0"/>
          <a:lstStyle/>
          <a:p>
            <a:r>
              <a:rPr lang="en-US" dirty="0"/>
              <a:t>Mapping Vertex Programs to </a:t>
            </a:r>
            <a:r>
              <a:rPr lang="en-US" dirty="0" err="1"/>
              <a:t>SpMV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23319"/>
            <a:ext cx="8610600" cy="5472608"/>
          </a:xfrm>
        </p:spPr>
        <p:txBody>
          <a:bodyPr>
            <a:normAutofit/>
          </a:bodyPr>
          <a:lstStyle/>
          <a:p>
            <a:r>
              <a:rPr lang="is-IS" dirty="0">
                <a:ea typeface="ヒラギノ角ゴ Pro W3" pitchFamily="-108" charset="-128"/>
                <a:cs typeface="ヒラギノ角ゴ Pro W3" pitchFamily="-108" charset="-128"/>
              </a:rPr>
              <a:t>Example: Single Source Shortest Path (SSSP)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39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904728"/>
            <a:ext cx="5791200" cy="1447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1926828"/>
            <a:ext cx="5791200" cy="977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1468354"/>
            <a:ext cx="3331096" cy="8085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76400" y="4344888"/>
            <a:ext cx="5791200" cy="1676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80B1AF-BE16-3646-8D15-50D0A0651DD0}"/>
              </a:ext>
            </a:extLst>
          </p:cNvPr>
          <p:cNvSpPr txBox="1"/>
          <p:nvPr/>
        </p:nvSpPr>
        <p:spPr>
          <a:xfrm>
            <a:off x="179512" y="6453336"/>
            <a:ext cx="55691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Sundaram et al., "</a:t>
            </a:r>
            <a:r>
              <a:rPr lang="en-US" altLang="ja-JP" sz="1000" dirty="0" err="1">
                <a:ea typeface="ＭＳ Ｐゴシック" panose="020B0600070205080204" pitchFamily="34" charset="-128"/>
              </a:rPr>
              <a:t>GraphMat</a:t>
            </a:r>
            <a:r>
              <a:rPr lang="en-US" altLang="ja-JP" sz="1000" dirty="0">
                <a:ea typeface="ＭＳ Ｐゴシック" panose="020B0600070205080204" pitchFamily="34" charset="-128"/>
              </a:rPr>
              <a:t>: High Performance Graph Analytics Made Productive," PVLDB 2015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B6AD39-2B0D-A445-8E21-B5976542531E}"/>
              </a:ext>
            </a:extLst>
          </p:cNvPr>
          <p:cNvSpPr txBox="1"/>
          <p:nvPr/>
        </p:nvSpPr>
        <p:spPr>
          <a:xfrm>
            <a:off x="467544" y="2219970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Generalized </a:t>
            </a:r>
            <a:r>
              <a:rPr lang="en-US" sz="1400" dirty="0" err="1"/>
              <a:t>SpMV</a:t>
            </a:r>
            <a:r>
              <a:rPr lang="en-US" sz="1400" dirty="0"/>
              <a:t>: </a:t>
            </a:r>
          </a:p>
          <a:p>
            <a:r>
              <a:rPr lang="en-US" sz="1400" dirty="0"/>
              <a:t>Replace </a:t>
            </a:r>
            <a:r>
              <a:rPr lang="en-US" sz="1400" dirty="0" err="1">
                <a:solidFill>
                  <a:srgbClr val="00B050"/>
                </a:solidFill>
              </a:rPr>
              <a:t>mul</a:t>
            </a:r>
            <a:r>
              <a:rPr lang="en-US" sz="1400" dirty="0">
                <a:solidFill>
                  <a:srgbClr val="00B050"/>
                </a:solidFill>
              </a:rPr>
              <a:t> with add</a:t>
            </a:r>
            <a:r>
              <a:rPr lang="en-US" sz="1400" dirty="0"/>
              <a:t> and </a:t>
            </a:r>
            <a:r>
              <a:rPr lang="en-US" sz="1400" dirty="0">
                <a:solidFill>
                  <a:srgbClr val="0070C0"/>
                </a:solidFill>
              </a:rPr>
              <a:t>add with min</a:t>
            </a:r>
          </a:p>
        </p:txBody>
      </p:sp>
    </p:spTree>
    <p:extLst>
      <p:ext uri="{BB962C8B-B14F-4D97-AF65-F5344CB8AC3E}">
        <p14:creationId xmlns:p14="http://schemas.microsoft.com/office/powerpoint/2010/main" val="398252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All active threads belong to the same warp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100067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753513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406958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486286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139731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793176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446622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832840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60235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0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832840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48628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2139731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79317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3446622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4100067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5406958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75351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367294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71384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606040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02073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832840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0+16</a:t>
            </a: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48628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2139731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279317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3446622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4100067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5406958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15+31</a:t>
            </a: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4753513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7367294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71384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1" name="Rectangle 38"/>
          <p:cNvSpPr>
            <a:spLocks noChangeArrowheads="1"/>
          </p:cNvSpPr>
          <p:nvPr/>
        </p:nvSpPr>
        <p:spPr bwMode="auto">
          <a:xfrm>
            <a:off x="6060403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802073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>
            <a:off x="832840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148628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2139731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279317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446622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4100067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406958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475351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367294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671384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606040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802073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832840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1486286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2139731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2793176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auto">
          <a:xfrm>
            <a:off x="3446622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4100067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1" name="Rectangle 58"/>
          <p:cNvSpPr>
            <a:spLocks noChangeArrowheads="1"/>
          </p:cNvSpPr>
          <p:nvPr/>
        </p:nvSpPr>
        <p:spPr bwMode="auto">
          <a:xfrm>
            <a:off x="5406958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2" name="Rectangle 59"/>
          <p:cNvSpPr>
            <a:spLocks noChangeArrowheads="1"/>
          </p:cNvSpPr>
          <p:nvPr/>
        </p:nvSpPr>
        <p:spPr bwMode="auto">
          <a:xfrm>
            <a:off x="475351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7367294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4" name="Rectangle 61"/>
          <p:cNvSpPr>
            <a:spLocks noChangeArrowheads="1"/>
          </p:cNvSpPr>
          <p:nvPr/>
        </p:nvSpPr>
        <p:spPr bwMode="auto">
          <a:xfrm>
            <a:off x="671384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5" name="Rectangle 62"/>
          <p:cNvSpPr>
            <a:spLocks noChangeArrowheads="1"/>
          </p:cNvSpPr>
          <p:nvPr/>
        </p:nvSpPr>
        <p:spPr bwMode="auto">
          <a:xfrm>
            <a:off x="606040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6" name="Rectangle 63"/>
          <p:cNvSpPr>
            <a:spLocks noChangeArrowheads="1"/>
          </p:cNvSpPr>
          <p:nvPr/>
        </p:nvSpPr>
        <p:spPr bwMode="auto">
          <a:xfrm>
            <a:off x="802073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7" name="Line 64"/>
          <p:cNvSpPr>
            <a:spLocks noChangeShapeType="1"/>
          </p:cNvSpPr>
          <p:nvPr/>
        </p:nvSpPr>
        <p:spPr bwMode="auto">
          <a:xfrm>
            <a:off x="112326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8" name="Line 65"/>
          <p:cNvSpPr>
            <a:spLocks noChangeShapeType="1"/>
          </p:cNvSpPr>
          <p:nvPr/>
        </p:nvSpPr>
        <p:spPr bwMode="auto">
          <a:xfrm flipH="1">
            <a:off x="1268471" y="2670470"/>
            <a:ext cx="493714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9" name="Line 66"/>
          <p:cNvSpPr>
            <a:spLocks noChangeShapeType="1"/>
          </p:cNvSpPr>
          <p:nvPr/>
        </p:nvSpPr>
        <p:spPr bwMode="auto">
          <a:xfrm>
            <a:off x="1776706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0" name="Line 67"/>
          <p:cNvSpPr>
            <a:spLocks noChangeShapeType="1"/>
          </p:cNvSpPr>
          <p:nvPr/>
        </p:nvSpPr>
        <p:spPr bwMode="auto">
          <a:xfrm flipH="1">
            <a:off x="1849311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1" name="Line 68"/>
          <p:cNvSpPr>
            <a:spLocks noChangeShapeType="1"/>
          </p:cNvSpPr>
          <p:nvPr/>
        </p:nvSpPr>
        <p:spPr bwMode="auto">
          <a:xfrm>
            <a:off x="243015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2" name="Line 69"/>
          <p:cNvSpPr>
            <a:spLocks noChangeShapeType="1"/>
          </p:cNvSpPr>
          <p:nvPr/>
        </p:nvSpPr>
        <p:spPr bwMode="auto">
          <a:xfrm flipH="1">
            <a:off x="2502756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3" name="Line 70"/>
          <p:cNvSpPr>
            <a:spLocks noChangeShapeType="1"/>
          </p:cNvSpPr>
          <p:nvPr/>
        </p:nvSpPr>
        <p:spPr bwMode="auto">
          <a:xfrm>
            <a:off x="308359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4" name="Line 71"/>
          <p:cNvSpPr>
            <a:spLocks noChangeShapeType="1"/>
          </p:cNvSpPr>
          <p:nvPr/>
        </p:nvSpPr>
        <p:spPr bwMode="auto">
          <a:xfrm flipH="1">
            <a:off x="3156202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5" name="Line 72"/>
          <p:cNvSpPr>
            <a:spLocks noChangeShapeType="1"/>
          </p:cNvSpPr>
          <p:nvPr/>
        </p:nvSpPr>
        <p:spPr bwMode="auto">
          <a:xfrm>
            <a:off x="3737042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6" name="Line 73"/>
          <p:cNvSpPr>
            <a:spLocks noChangeShapeType="1"/>
          </p:cNvSpPr>
          <p:nvPr/>
        </p:nvSpPr>
        <p:spPr bwMode="auto">
          <a:xfrm flipH="1">
            <a:off x="3882252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7" name="Line 74"/>
          <p:cNvSpPr>
            <a:spLocks noChangeShapeType="1"/>
          </p:cNvSpPr>
          <p:nvPr/>
        </p:nvSpPr>
        <p:spPr bwMode="auto">
          <a:xfrm>
            <a:off x="439048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8" name="Line 75"/>
          <p:cNvSpPr>
            <a:spLocks noChangeShapeType="1"/>
          </p:cNvSpPr>
          <p:nvPr/>
        </p:nvSpPr>
        <p:spPr bwMode="auto">
          <a:xfrm>
            <a:off x="112326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9" name="Line 76"/>
          <p:cNvSpPr>
            <a:spLocks noChangeShapeType="1"/>
          </p:cNvSpPr>
          <p:nvPr/>
        </p:nvSpPr>
        <p:spPr bwMode="auto">
          <a:xfrm flipH="1">
            <a:off x="1268471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0" name="Line 77"/>
          <p:cNvSpPr>
            <a:spLocks noChangeShapeType="1"/>
          </p:cNvSpPr>
          <p:nvPr/>
        </p:nvSpPr>
        <p:spPr bwMode="auto">
          <a:xfrm>
            <a:off x="1776706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1" name="Line 78"/>
          <p:cNvSpPr>
            <a:spLocks noChangeShapeType="1"/>
          </p:cNvSpPr>
          <p:nvPr/>
        </p:nvSpPr>
        <p:spPr bwMode="auto">
          <a:xfrm flipH="1">
            <a:off x="192191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2" name="Line 79"/>
          <p:cNvSpPr>
            <a:spLocks noChangeShapeType="1"/>
          </p:cNvSpPr>
          <p:nvPr/>
        </p:nvSpPr>
        <p:spPr bwMode="auto">
          <a:xfrm>
            <a:off x="1123261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3" name="Line 80"/>
          <p:cNvSpPr>
            <a:spLocks noChangeShapeType="1"/>
          </p:cNvSpPr>
          <p:nvPr/>
        </p:nvSpPr>
        <p:spPr bwMode="auto">
          <a:xfrm flipH="1">
            <a:off x="3301412" y="3686941"/>
            <a:ext cx="239596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4" name="Text Box 81"/>
          <p:cNvSpPr txBox="1">
            <a:spLocks noChangeArrowheads="1"/>
          </p:cNvSpPr>
          <p:nvPr/>
        </p:nvSpPr>
        <p:spPr bwMode="auto">
          <a:xfrm>
            <a:off x="542420" y="3251311"/>
            <a:ext cx="320672" cy="43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5" name="Text Box 82"/>
          <p:cNvSpPr txBox="1">
            <a:spLocks noChangeArrowheads="1"/>
          </p:cNvSpPr>
          <p:nvPr/>
        </p:nvSpPr>
        <p:spPr bwMode="auto">
          <a:xfrm>
            <a:off x="542420" y="4340386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6" name="Text Box 83"/>
          <p:cNvSpPr txBox="1">
            <a:spLocks noChangeArrowheads="1"/>
          </p:cNvSpPr>
          <p:nvPr/>
        </p:nvSpPr>
        <p:spPr bwMode="auto">
          <a:xfrm>
            <a:off x="542420" y="5429462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7" name="Line 84"/>
          <p:cNvSpPr>
            <a:spLocks noChangeShapeType="1"/>
          </p:cNvSpPr>
          <p:nvPr/>
        </p:nvSpPr>
        <p:spPr bwMode="auto">
          <a:xfrm>
            <a:off x="5043933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8" name="Line 85"/>
          <p:cNvSpPr>
            <a:spLocks noChangeShapeType="1"/>
          </p:cNvSpPr>
          <p:nvPr/>
        </p:nvSpPr>
        <p:spPr bwMode="auto">
          <a:xfrm>
            <a:off x="5697378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9" name="Line 86"/>
          <p:cNvSpPr>
            <a:spLocks noChangeShapeType="1"/>
          </p:cNvSpPr>
          <p:nvPr/>
        </p:nvSpPr>
        <p:spPr bwMode="auto">
          <a:xfrm>
            <a:off x="243015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0" name="Line 87"/>
          <p:cNvSpPr>
            <a:spLocks noChangeShapeType="1"/>
          </p:cNvSpPr>
          <p:nvPr/>
        </p:nvSpPr>
        <p:spPr bwMode="auto">
          <a:xfrm>
            <a:off x="3083597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1" name="Line 88"/>
          <p:cNvSpPr>
            <a:spLocks noChangeShapeType="1"/>
          </p:cNvSpPr>
          <p:nvPr/>
        </p:nvSpPr>
        <p:spPr bwMode="auto">
          <a:xfrm flipH="1">
            <a:off x="264796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2" name="Line 89"/>
          <p:cNvSpPr>
            <a:spLocks noChangeShapeType="1"/>
          </p:cNvSpPr>
          <p:nvPr/>
        </p:nvSpPr>
        <p:spPr bwMode="auto">
          <a:xfrm>
            <a:off x="1776706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3" name="Line 90"/>
          <p:cNvSpPr>
            <a:spLocks noChangeShapeType="1"/>
          </p:cNvSpPr>
          <p:nvPr/>
        </p:nvSpPr>
        <p:spPr bwMode="auto">
          <a:xfrm flipH="1">
            <a:off x="1341076" y="4776016"/>
            <a:ext cx="108907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4" name="Line 91"/>
          <p:cNvSpPr>
            <a:spLocks noChangeShapeType="1"/>
          </p:cNvSpPr>
          <p:nvPr/>
        </p:nvSpPr>
        <p:spPr bwMode="auto">
          <a:xfrm flipH="1">
            <a:off x="1921916" y="4776016"/>
            <a:ext cx="116168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5" name="Text Box 92"/>
          <p:cNvSpPr txBox="1">
            <a:spLocks noChangeArrowheads="1"/>
          </p:cNvSpPr>
          <p:nvPr/>
        </p:nvSpPr>
        <p:spPr bwMode="auto">
          <a:xfrm>
            <a:off x="1413681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</a:t>
            </a:r>
          </a:p>
        </p:txBody>
      </p: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2067126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2</a:t>
            </a:r>
          </a:p>
        </p:txBody>
      </p:sp>
      <p:sp>
        <p:nvSpPr>
          <p:cNvPr id="97" name="Text Box 94"/>
          <p:cNvSpPr txBox="1">
            <a:spLocks noChangeArrowheads="1"/>
          </p:cNvSpPr>
          <p:nvPr/>
        </p:nvSpPr>
        <p:spPr bwMode="auto">
          <a:xfrm>
            <a:off x="4644008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14</a:t>
            </a:r>
          </a:p>
        </p:txBody>
      </p:sp>
      <p:sp>
        <p:nvSpPr>
          <p:cNvPr id="98" name="Text Box 95"/>
          <p:cNvSpPr txBox="1">
            <a:spLocks noChangeArrowheads="1"/>
          </p:cNvSpPr>
          <p:nvPr/>
        </p:nvSpPr>
        <p:spPr bwMode="auto">
          <a:xfrm>
            <a:off x="5334353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15</a:t>
            </a:r>
          </a:p>
        </p:txBody>
      </p:sp>
      <p:sp>
        <p:nvSpPr>
          <p:cNvPr id="99" name="Text Box 87"/>
          <p:cNvSpPr txBox="1">
            <a:spLocks noChangeArrowheads="1"/>
          </p:cNvSpPr>
          <p:nvPr/>
        </p:nvSpPr>
        <p:spPr bwMode="auto">
          <a:xfrm rot="16200000">
            <a:off x="-180484" y="5085369"/>
            <a:ext cx="980168" cy="32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iterations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>
            <a:off x="469815" y="5075205"/>
            <a:ext cx="0" cy="72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102" name="CuadroTexto 26">
            <a:extLst>
              <a:ext uri="{FF2B5EF4-FFF2-40B4-BE49-F238E27FC236}">
                <a16:creationId xmlns:a16="http://schemas.microsoft.com/office/drawing/2014/main" id="{9BBD14E6-7C12-094E-80BE-D5360A3E147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01" name="Text Box 93">
            <a:extLst>
              <a:ext uri="{FF2B5EF4-FFF2-40B4-BE49-F238E27FC236}">
                <a16:creationId xmlns:a16="http://schemas.microsoft.com/office/drawing/2014/main" id="{3F240E91-1B52-7843-A63A-BEDA2889C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358" y="1503481"/>
            <a:ext cx="309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02997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Need a More General Technique</a:t>
            </a:r>
          </a:p>
        </p:txBody>
      </p:sp>
      <p:sp>
        <p:nvSpPr>
          <p:cNvPr id="27651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efficiently handle most graph types</a:t>
            </a:r>
          </a:p>
          <a:p>
            <a:endParaRPr lang="en-US" dirty="0"/>
          </a:p>
          <a:p>
            <a:r>
              <a:rPr lang="en-US" dirty="0"/>
              <a:t>Use more specialized formulation when appropriate as an optimization</a:t>
            </a:r>
          </a:p>
          <a:p>
            <a:endParaRPr lang="en-US" dirty="0"/>
          </a:p>
          <a:p>
            <a:r>
              <a:rPr lang="en-US" dirty="0"/>
              <a:t>Efficient </a:t>
            </a:r>
            <a:r>
              <a:rPr lang="en-US" dirty="0">
                <a:solidFill>
                  <a:srgbClr val="00B050"/>
                </a:solidFill>
              </a:rPr>
              <a:t>queue-based parallel algorithms</a:t>
            </a:r>
          </a:p>
          <a:p>
            <a:pPr lvl="1"/>
            <a:r>
              <a:rPr lang="en-US" dirty="0"/>
              <a:t>Hierarchical scalable queue implementation</a:t>
            </a:r>
          </a:p>
          <a:p>
            <a:pPr lvl="1"/>
            <a:r>
              <a:rPr lang="en-US" dirty="0"/>
              <a:t>Hierarchical kernel arrangements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223193-3A87-5342-9641-D58BC3B27E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78D060C3-EA59-9243-8016-FE0B817668C6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8913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An Initial Attempt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ea typeface="SimSun" pitchFamily="2" charset="-122"/>
              </a:rPr>
              <a:t>Manage the queue structure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Complexity: O(V+E)</a:t>
            </a:r>
          </a:p>
          <a:p>
            <a:pPr lvl="1"/>
            <a:r>
              <a:rPr lang="en-US" altLang="zh-CN" sz="2000" dirty="0" err="1">
                <a:solidFill>
                  <a:srgbClr val="0070C0"/>
                </a:solidFill>
                <a:ea typeface="SimSun" pitchFamily="2" charset="-122"/>
              </a:rPr>
              <a:t>Dequeue</a:t>
            </a:r>
            <a:r>
              <a:rPr lang="en-US" altLang="zh-CN" sz="2000" dirty="0">
                <a:solidFill>
                  <a:srgbClr val="0070C0"/>
                </a:solidFill>
                <a:ea typeface="SimSun" pitchFamily="2" charset="-122"/>
              </a:rPr>
              <a:t> in parallel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Each frontier node is a thread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Enqueue in sequence using </a:t>
            </a:r>
            <a:r>
              <a:rPr lang="en-US" altLang="zh-CN" sz="2000" dirty="0">
                <a:solidFill>
                  <a:srgbClr val="C00000"/>
                </a:solidFill>
                <a:ea typeface="SimSun" pitchFamily="2" charset="-122"/>
              </a:rPr>
              <a:t>atomic operations</a:t>
            </a:r>
          </a:p>
          <a:p>
            <a:pPr lvl="2"/>
            <a:r>
              <a:rPr lang="en-US" altLang="zh-CN" sz="1800" dirty="0">
                <a:ea typeface="SimSun" pitchFamily="2" charset="-122"/>
              </a:rPr>
              <a:t>Poor coalescing	</a:t>
            </a:r>
          </a:p>
          <a:p>
            <a:pPr lvl="2"/>
            <a:r>
              <a:rPr lang="en-US" altLang="zh-CN" sz="1800" dirty="0">
                <a:ea typeface="SimSun" pitchFamily="2" charset="-122"/>
              </a:rPr>
              <a:t>Poor scalability</a:t>
            </a:r>
          </a:p>
          <a:p>
            <a:pPr lvl="1"/>
            <a:r>
              <a:rPr lang="en-US" altLang="zh-CN" sz="2000" dirty="0">
                <a:ea typeface="SimSun" pitchFamily="2" charset="-122"/>
              </a:rPr>
              <a:t>No speedup</a:t>
            </a:r>
          </a:p>
          <a:p>
            <a:pPr lvl="1"/>
            <a:endParaRPr lang="en-US" altLang="zh-CN" dirty="0">
              <a:ea typeface="SimSun" pitchFamily="2" charset="-122"/>
            </a:endParaRPr>
          </a:p>
          <a:p>
            <a:pPr lvl="1">
              <a:buFontTx/>
              <a:buNone/>
            </a:pPr>
            <a:endParaRPr lang="en-US" altLang="zh-CN" dirty="0">
              <a:ea typeface="SimSun" pitchFamily="2" charset="-122"/>
            </a:endParaRPr>
          </a:p>
        </p:txBody>
      </p:sp>
      <p:sp>
        <p:nvSpPr>
          <p:cNvPr id="28725" name="Text Box 53"/>
          <p:cNvSpPr txBox="1">
            <a:spLocks noChangeArrowheads="1"/>
          </p:cNvSpPr>
          <p:nvPr/>
        </p:nvSpPr>
        <p:spPr bwMode="auto">
          <a:xfrm>
            <a:off x="6084168" y="3808385"/>
            <a:ext cx="2438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Parallel dequeue</a:t>
            </a:r>
          </a:p>
        </p:txBody>
      </p:sp>
      <p:sp>
        <p:nvSpPr>
          <p:cNvPr id="58" name="Slide Number Placeholder 4">
            <a:extLst>
              <a:ext uri="{FF2B5EF4-FFF2-40B4-BE49-F238E27FC236}">
                <a16:creationId xmlns:a16="http://schemas.microsoft.com/office/drawing/2014/main" id="{88631485-963C-DC40-9451-6FFDBEA74D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sp>
        <p:nvSpPr>
          <p:cNvPr id="59" name="CuadroTexto 26">
            <a:extLst>
              <a:ext uri="{FF2B5EF4-FFF2-40B4-BE49-F238E27FC236}">
                <a16:creationId xmlns:a16="http://schemas.microsoft.com/office/drawing/2014/main" id="{1FAE3200-211B-344F-B5C5-E049F8A66E1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60" name="Oval 12">
            <a:extLst>
              <a:ext uri="{FF2B5EF4-FFF2-40B4-BE49-F238E27FC236}">
                <a16:creationId xmlns:a16="http://schemas.microsoft.com/office/drawing/2014/main" id="{28A71034-64CD-E54B-8319-2BFD26B7F5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51587" y="2091307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1" name="Oval 14">
            <a:extLst>
              <a:ext uri="{FF2B5EF4-FFF2-40B4-BE49-F238E27FC236}">
                <a16:creationId xmlns:a16="http://schemas.microsoft.com/office/drawing/2014/main" id="{12FAEA64-189F-084C-9358-09EA27A6F61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05612" y="2094482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62" name="Oval 15">
            <a:extLst>
              <a:ext uri="{FF2B5EF4-FFF2-40B4-BE49-F238E27FC236}">
                <a16:creationId xmlns:a16="http://schemas.microsoft.com/office/drawing/2014/main" id="{4FD0F26E-DD32-A54E-BD10-AA34DA467E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51700" y="2097657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7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2B28062E-21FB-6049-98E1-F044A105521D}"/>
              </a:ext>
            </a:extLst>
          </p:cNvPr>
          <p:cNvGrpSpPr/>
          <p:nvPr/>
        </p:nvGrpSpPr>
        <p:grpSpPr>
          <a:xfrm>
            <a:off x="7200825" y="2405533"/>
            <a:ext cx="1143150" cy="970211"/>
            <a:chOff x="688083" y="2901430"/>
            <a:chExt cx="1143150" cy="970211"/>
          </a:xfrm>
        </p:grpSpPr>
        <p:sp>
          <p:nvSpPr>
            <p:cNvPr id="64" name="Oval 18">
              <a:extLst>
                <a:ext uri="{FF2B5EF4-FFF2-40B4-BE49-F238E27FC236}">
                  <a16:creationId xmlns:a16="http://schemas.microsoft.com/office/drawing/2014/main" id="{3E69671A-1D0A-4D4B-8D30-F99650FEB51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88083" y="3542879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65" name="Oval 19">
              <a:extLst>
                <a:ext uri="{FF2B5EF4-FFF2-40B4-BE49-F238E27FC236}">
                  <a16:creationId xmlns:a16="http://schemas.microsoft.com/office/drawing/2014/main" id="{86E25A21-46CF-E44F-B43B-41477B6A621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07233" y="3547641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66" name="Line 27">
              <a:extLst>
                <a:ext uri="{FF2B5EF4-FFF2-40B4-BE49-F238E27FC236}">
                  <a16:creationId xmlns:a16="http://schemas.microsoft.com/office/drawing/2014/main" id="{963538BF-3369-6A45-B705-6B86E095AD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9680" y="2901430"/>
              <a:ext cx="152402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Line 28">
              <a:extLst>
                <a:ext uri="{FF2B5EF4-FFF2-40B4-BE49-F238E27FC236}">
                  <a16:creationId xmlns:a16="http://schemas.microsoft.com/office/drawing/2014/main" id="{D29A1267-3D28-504A-B06E-92449F3AB4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028" y="2917554"/>
              <a:ext cx="82971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CCB3061-AEF1-214F-AF33-7C0D81F760B1}"/>
              </a:ext>
            </a:extLst>
          </p:cNvPr>
          <p:cNvGrpSpPr/>
          <p:nvPr/>
        </p:nvGrpSpPr>
        <p:grpSpPr>
          <a:xfrm>
            <a:off x="4716140" y="4278781"/>
            <a:ext cx="3585542" cy="393700"/>
            <a:chOff x="3995936" y="5013176"/>
            <a:chExt cx="3585542" cy="393700"/>
          </a:xfrm>
        </p:grpSpPr>
        <p:sp>
          <p:nvSpPr>
            <p:cNvPr id="70" name="Rectangle 38">
              <a:extLst>
                <a:ext uri="{FF2B5EF4-FFF2-40B4-BE49-F238E27FC236}">
                  <a16:creationId xmlns:a16="http://schemas.microsoft.com/office/drawing/2014/main" id="{C316CBFD-D8A3-8046-AAF7-F49AC6B88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93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1" name="Rectangle 38">
              <a:extLst>
                <a:ext uri="{FF2B5EF4-FFF2-40B4-BE49-F238E27FC236}">
                  <a16:creationId xmlns:a16="http://schemas.microsoft.com/office/drawing/2014/main" id="{AE4B399F-117D-7B46-9A99-4032724A2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84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2" name="Rectangle 38">
              <a:extLst>
                <a:ext uri="{FF2B5EF4-FFF2-40B4-BE49-F238E27FC236}">
                  <a16:creationId xmlns:a16="http://schemas.microsoft.com/office/drawing/2014/main" id="{250CC3F9-E03A-2C42-9CEA-ADB5852F7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974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3" name="Rectangle 38">
              <a:extLst>
                <a:ext uri="{FF2B5EF4-FFF2-40B4-BE49-F238E27FC236}">
                  <a16:creationId xmlns:a16="http://schemas.microsoft.com/office/drawing/2014/main" id="{7796F81E-472A-1347-A8DF-9172032B6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65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4" name="Rectangle 38">
              <a:extLst>
                <a:ext uri="{FF2B5EF4-FFF2-40B4-BE49-F238E27FC236}">
                  <a16:creationId xmlns:a16="http://schemas.microsoft.com/office/drawing/2014/main" id="{745C1B2C-0932-D14F-8748-6E8BDEBBC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560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5" name="Rectangle 38">
              <a:extLst>
                <a:ext uri="{FF2B5EF4-FFF2-40B4-BE49-F238E27FC236}">
                  <a16:creationId xmlns:a16="http://schemas.microsoft.com/office/drawing/2014/main" id="{0E5212F9-DBE9-BB48-BB48-405B8BD35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46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6" name="Rectangle 38">
              <a:extLst>
                <a:ext uri="{FF2B5EF4-FFF2-40B4-BE49-F238E27FC236}">
                  <a16:creationId xmlns:a16="http://schemas.microsoft.com/office/drawing/2014/main" id="{5093B23D-DF9C-B045-91B1-7B08CE360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37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77" name="Rectangle 38">
              <a:extLst>
                <a:ext uri="{FF2B5EF4-FFF2-40B4-BE49-F238E27FC236}">
                  <a16:creationId xmlns:a16="http://schemas.microsoft.com/office/drawing/2014/main" id="{97761303-3324-3C4B-BFD1-BA429FE76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27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AF692D6-7F62-C944-B8E7-273B16084A76}"/>
              </a:ext>
            </a:extLst>
          </p:cNvPr>
          <p:cNvGrpSpPr/>
          <p:nvPr/>
        </p:nvGrpSpPr>
        <p:grpSpPr>
          <a:xfrm>
            <a:off x="4716016" y="5646933"/>
            <a:ext cx="3585542" cy="393700"/>
            <a:chOff x="3995936" y="5013176"/>
            <a:chExt cx="3585542" cy="393700"/>
          </a:xfrm>
        </p:grpSpPr>
        <p:sp>
          <p:nvSpPr>
            <p:cNvPr id="80" name="Rectangle 38">
              <a:extLst>
                <a:ext uri="{FF2B5EF4-FFF2-40B4-BE49-F238E27FC236}">
                  <a16:creationId xmlns:a16="http://schemas.microsoft.com/office/drawing/2014/main" id="{A67FD673-B32D-3444-AF85-28BE86C12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93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81" name="Rectangle 38">
              <a:extLst>
                <a:ext uri="{FF2B5EF4-FFF2-40B4-BE49-F238E27FC236}">
                  <a16:creationId xmlns:a16="http://schemas.microsoft.com/office/drawing/2014/main" id="{1B06C158-05F1-AA4A-AE9D-3CC7033716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84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82" name="Rectangle 38">
              <a:extLst>
                <a:ext uri="{FF2B5EF4-FFF2-40B4-BE49-F238E27FC236}">
                  <a16:creationId xmlns:a16="http://schemas.microsoft.com/office/drawing/2014/main" id="{717AF8CA-6967-E041-BEC8-9970962D6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974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3" name="Rectangle 38">
              <a:extLst>
                <a:ext uri="{FF2B5EF4-FFF2-40B4-BE49-F238E27FC236}">
                  <a16:creationId xmlns:a16="http://schemas.microsoft.com/office/drawing/2014/main" id="{56075197-C5FC-5B41-9FA0-EBC12A00E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65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4" name="Rectangle 38">
              <a:extLst>
                <a:ext uri="{FF2B5EF4-FFF2-40B4-BE49-F238E27FC236}">
                  <a16:creationId xmlns:a16="http://schemas.microsoft.com/office/drawing/2014/main" id="{9628411C-AE0A-CD4E-92DE-F7F35BFE5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560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5" name="Rectangle 38">
              <a:extLst>
                <a:ext uri="{FF2B5EF4-FFF2-40B4-BE49-F238E27FC236}">
                  <a16:creationId xmlns:a16="http://schemas.microsoft.com/office/drawing/2014/main" id="{4ECAC0A3-6BB8-4245-96A1-A096559CA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46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6" name="Rectangle 38">
              <a:extLst>
                <a:ext uri="{FF2B5EF4-FFF2-40B4-BE49-F238E27FC236}">
                  <a16:creationId xmlns:a16="http://schemas.microsoft.com/office/drawing/2014/main" id="{D63D2A2A-8456-7444-99AF-DAB652CA6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37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87" name="Rectangle 38">
              <a:extLst>
                <a:ext uri="{FF2B5EF4-FFF2-40B4-BE49-F238E27FC236}">
                  <a16:creationId xmlns:a16="http://schemas.microsoft.com/office/drawing/2014/main" id="{AD0DE125-6488-BD4E-9E95-53BB17CEB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27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2A9117CA-DC43-4F47-84D7-5F3DD7D41816}"/>
              </a:ext>
            </a:extLst>
          </p:cNvPr>
          <p:cNvGrpSpPr/>
          <p:nvPr/>
        </p:nvGrpSpPr>
        <p:grpSpPr>
          <a:xfrm>
            <a:off x="4716016" y="4278781"/>
            <a:ext cx="1351012" cy="393700"/>
            <a:chOff x="6228184" y="4619476"/>
            <a:chExt cx="1351012" cy="393700"/>
          </a:xfrm>
        </p:grpSpPr>
        <p:sp>
          <p:nvSpPr>
            <p:cNvPr id="89" name="Rectangle 38">
              <a:extLst>
                <a:ext uri="{FF2B5EF4-FFF2-40B4-BE49-F238E27FC236}">
                  <a16:creationId xmlns:a16="http://schemas.microsoft.com/office/drawing/2014/main" id="{B8DEB41C-5C69-BE4E-8D1B-BCA66E83D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8184" y="4619476"/>
              <a:ext cx="457200" cy="393700"/>
            </a:xfrm>
            <a:prstGeom prst="rect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90" name="Rectangle 38">
              <a:extLst>
                <a:ext uri="{FF2B5EF4-FFF2-40B4-BE49-F238E27FC236}">
                  <a16:creationId xmlns:a16="http://schemas.microsoft.com/office/drawing/2014/main" id="{782818FF-AD2C-EA4D-ABB9-FD6C2A2B0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5090" y="4619476"/>
              <a:ext cx="457200" cy="393700"/>
            </a:xfrm>
            <a:prstGeom prst="rect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91" name="Rectangle 38">
              <a:extLst>
                <a:ext uri="{FF2B5EF4-FFF2-40B4-BE49-F238E27FC236}">
                  <a16:creationId xmlns:a16="http://schemas.microsoft.com/office/drawing/2014/main" id="{1A5AB250-32BF-AC4D-A027-2BB1FED08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996" y="4619476"/>
              <a:ext cx="457200" cy="393700"/>
            </a:xfrm>
            <a:prstGeom prst="rect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C27FFBE-E3A6-8643-A349-5CE62105712F}"/>
              </a:ext>
            </a:extLst>
          </p:cNvPr>
          <p:cNvGrpSpPr/>
          <p:nvPr/>
        </p:nvGrpSpPr>
        <p:grpSpPr>
          <a:xfrm>
            <a:off x="4716016" y="4998861"/>
            <a:ext cx="3585542" cy="393700"/>
            <a:chOff x="3995936" y="5013176"/>
            <a:chExt cx="3585542" cy="393700"/>
          </a:xfrm>
        </p:grpSpPr>
        <p:sp>
          <p:nvSpPr>
            <p:cNvPr id="96" name="Rectangle 38">
              <a:extLst>
                <a:ext uri="{FF2B5EF4-FFF2-40B4-BE49-F238E27FC236}">
                  <a16:creationId xmlns:a16="http://schemas.microsoft.com/office/drawing/2014/main" id="{5EAE10FD-DBAF-7543-B418-13D3ABC056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93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7" name="Rectangle 38">
              <a:extLst>
                <a:ext uri="{FF2B5EF4-FFF2-40B4-BE49-F238E27FC236}">
                  <a16:creationId xmlns:a16="http://schemas.microsoft.com/office/drawing/2014/main" id="{E9D76F44-69F0-4744-926A-F2D18B3F2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284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8" name="Rectangle 38">
              <a:extLst>
                <a:ext uri="{FF2B5EF4-FFF2-40B4-BE49-F238E27FC236}">
                  <a16:creationId xmlns:a16="http://schemas.microsoft.com/office/drawing/2014/main" id="{E77711A5-DDA5-2A45-AE3C-6D86724876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974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99" name="Rectangle 38">
              <a:extLst>
                <a:ext uri="{FF2B5EF4-FFF2-40B4-BE49-F238E27FC236}">
                  <a16:creationId xmlns:a16="http://schemas.microsoft.com/office/drawing/2014/main" id="{75BE3BCC-DD2B-AE42-92F5-B49AC28C2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654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0" name="Rectangle 38">
              <a:extLst>
                <a:ext uri="{FF2B5EF4-FFF2-40B4-BE49-F238E27FC236}">
                  <a16:creationId xmlns:a16="http://schemas.microsoft.com/office/drawing/2014/main" id="{97544E0E-EBB9-714F-822F-13771AD2F3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3560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1" name="Rectangle 38">
              <a:extLst>
                <a:ext uri="{FF2B5EF4-FFF2-40B4-BE49-F238E27FC236}">
                  <a16:creationId xmlns:a16="http://schemas.microsoft.com/office/drawing/2014/main" id="{6D9E923B-BA77-DA4D-BFA1-3FBE577C68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0466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2" name="Rectangle 38">
              <a:extLst>
                <a:ext uri="{FF2B5EF4-FFF2-40B4-BE49-F238E27FC236}">
                  <a16:creationId xmlns:a16="http://schemas.microsoft.com/office/drawing/2014/main" id="{3F8AC8CA-7CF6-1343-B032-274C625D60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7372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03" name="Rectangle 38">
              <a:extLst>
                <a:ext uri="{FF2B5EF4-FFF2-40B4-BE49-F238E27FC236}">
                  <a16:creationId xmlns:a16="http://schemas.microsoft.com/office/drawing/2014/main" id="{EBF926EF-A70E-3349-B0EC-6B2F22B1A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4278" y="5013176"/>
              <a:ext cx="457200" cy="3937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 sz="200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104" name="Freeform 124">
            <a:extLst>
              <a:ext uri="{FF2B5EF4-FFF2-40B4-BE49-F238E27FC236}">
                <a16:creationId xmlns:a16="http://schemas.microsoft.com/office/drawing/2014/main" id="{6A6048F5-DBDD-9A48-A5C2-5C633129D3E3}"/>
              </a:ext>
            </a:extLst>
          </p:cNvPr>
          <p:cNvSpPr>
            <a:spLocks/>
          </p:cNvSpPr>
          <p:nvPr/>
        </p:nvSpPr>
        <p:spPr bwMode="auto">
          <a:xfrm>
            <a:off x="4930899" y="3789040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05" name="Freeform 124">
            <a:extLst>
              <a:ext uri="{FF2B5EF4-FFF2-40B4-BE49-F238E27FC236}">
                <a16:creationId xmlns:a16="http://schemas.microsoft.com/office/drawing/2014/main" id="{138AF275-272E-6648-BCB1-314E5979B22E}"/>
              </a:ext>
            </a:extLst>
          </p:cNvPr>
          <p:cNvSpPr>
            <a:spLocks/>
          </p:cNvSpPr>
          <p:nvPr/>
        </p:nvSpPr>
        <p:spPr bwMode="auto">
          <a:xfrm>
            <a:off x="5362947" y="3789040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06" name="Freeform 124">
            <a:extLst>
              <a:ext uri="{FF2B5EF4-FFF2-40B4-BE49-F238E27FC236}">
                <a16:creationId xmlns:a16="http://schemas.microsoft.com/office/drawing/2014/main" id="{C175923B-7A5C-474B-BAF7-F0033F138CF4}"/>
              </a:ext>
            </a:extLst>
          </p:cNvPr>
          <p:cNvSpPr>
            <a:spLocks/>
          </p:cNvSpPr>
          <p:nvPr/>
        </p:nvSpPr>
        <p:spPr bwMode="auto">
          <a:xfrm>
            <a:off x="5794995" y="3789040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E0C73DE-B521-9B4D-B703-D2A466665E54}"/>
              </a:ext>
            </a:extLst>
          </p:cNvPr>
          <p:cNvCxnSpPr>
            <a:cxnSpLocks/>
            <a:stCxn id="90" idx="2"/>
            <a:endCxn id="96" idx="0"/>
          </p:cNvCxnSpPr>
          <p:nvPr/>
        </p:nvCxnSpPr>
        <p:spPr>
          <a:xfrm flipH="1">
            <a:off x="4944616" y="4672481"/>
            <a:ext cx="446906" cy="326380"/>
          </a:xfrm>
          <a:prstGeom prst="straightConnector1">
            <a:avLst/>
          </a:prstGeom>
          <a:ln w="19050">
            <a:solidFill>
              <a:srgbClr val="7030A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CF725D16-3B49-C947-B149-19AC81E3212B}"/>
              </a:ext>
            </a:extLst>
          </p:cNvPr>
          <p:cNvCxnSpPr>
            <a:cxnSpLocks/>
            <a:stCxn id="91" idx="2"/>
            <a:endCxn id="96" idx="0"/>
          </p:cNvCxnSpPr>
          <p:nvPr/>
        </p:nvCxnSpPr>
        <p:spPr>
          <a:xfrm flipH="1">
            <a:off x="4944616" y="4672481"/>
            <a:ext cx="893812" cy="326380"/>
          </a:xfrm>
          <a:prstGeom prst="straightConnector1">
            <a:avLst/>
          </a:prstGeom>
          <a:ln w="19050">
            <a:solidFill>
              <a:srgbClr val="7030A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38">
            <a:extLst>
              <a:ext uri="{FF2B5EF4-FFF2-40B4-BE49-F238E27FC236}">
                <a16:creationId xmlns:a16="http://schemas.microsoft.com/office/drawing/2014/main" id="{2C0768EA-7EEF-C142-8C31-371E79DEC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7928" y="4370937"/>
            <a:ext cx="457200" cy="3937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114" name="Rectangle 38">
            <a:extLst>
              <a:ext uri="{FF2B5EF4-FFF2-40B4-BE49-F238E27FC236}">
                <a16:creationId xmlns:a16="http://schemas.microsoft.com/office/drawing/2014/main" id="{03203F90-63DA-624C-A7B7-32EF2ADB4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7893" y="4361734"/>
            <a:ext cx="457200" cy="39370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0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13700" name="Line 36"/>
          <p:cNvSpPr>
            <a:spLocks noChangeShapeType="1"/>
          </p:cNvSpPr>
          <p:nvPr/>
        </p:nvSpPr>
        <p:spPr bwMode="auto">
          <a:xfrm flipH="1">
            <a:off x="7452320" y="5981077"/>
            <a:ext cx="914400" cy="0"/>
          </a:xfrm>
          <a:prstGeom prst="line">
            <a:avLst/>
          </a:prstGeom>
          <a:noFill/>
          <a:ln w="28575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720" name="Text Box 56"/>
          <p:cNvSpPr txBox="1">
            <a:spLocks noChangeArrowheads="1"/>
          </p:cNvSpPr>
          <p:nvPr/>
        </p:nvSpPr>
        <p:spPr bwMode="auto">
          <a:xfrm>
            <a:off x="6948264" y="5536577"/>
            <a:ext cx="2133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Atomic operations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FEF2565-3F7D-BE45-8EA0-E6EF112AE181}"/>
              </a:ext>
            </a:extLst>
          </p:cNvPr>
          <p:cNvGrpSpPr/>
          <p:nvPr/>
        </p:nvGrpSpPr>
        <p:grpSpPr>
          <a:xfrm>
            <a:off x="4716016" y="5646933"/>
            <a:ext cx="904106" cy="393700"/>
            <a:chOff x="4716016" y="5661248"/>
            <a:chExt cx="904106" cy="393700"/>
          </a:xfrm>
        </p:grpSpPr>
        <p:sp>
          <p:nvSpPr>
            <p:cNvPr id="115" name="Rectangle 38">
              <a:extLst>
                <a:ext uri="{FF2B5EF4-FFF2-40B4-BE49-F238E27FC236}">
                  <a16:creationId xmlns:a16="http://schemas.microsoft.com/office/drawing/2014/main" id="{0988BEE1-D69B-484C-A68F-268F09C5B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016" y="5661248"/>
              <a:ext cx="457200" cy="39370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116" name="Rectangle 38">
              <a:extLst>
                <a:ext uri="{FF2B5EF4-FFF2-40B4-BE49-F238E27FC236}">
                  <a16:creationId xmlns:a16="http://schemas.microsoft.com/office/drawing/2014/main" id="{7E7D8F09-F19B-474A-BF97-9DD0FA99B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922" y="5661248"/>
              <a:ext cx="457200" cy="39370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sz="2000" dirty="0">
                  <a:solidFill>
                    <a:schemeClr val="bg1"/>
                  </a:solidFill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929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81481E-6 L -0.04809 0.08843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3" y="442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-0.10191 0.08704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4" y="435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4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3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3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25" grpId="0"/>
      <p:bldP spid="104" grpId="0" animBg="1"/>
      <p:bldP spid="105" grpId="0" animBg="1"/>
      <p:bldP spid="106" grpId="0" animBg="1"/>
      <p:bldP spid="113" grpId="0" animBg="1"/>
      <p:bldP spid="113" grpId="1" animBg="1"/>
      <p:bldP spid="114" grpId="0" animBg="1"/>
      <p:bldP spid="114" grpId="1" animBg="1"/>
      <p:bldP spid="114" grpId="2" animBg="1"/>
      <p:bldP spid="113700" grpId="0" animBg="1"/>
      <p:bldP spid="1137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ea typeface="SimSun" pitchFamily="2" charset="-122"/>
              </a:rPr>
              <a:t>Parallel Insert-Compact Queues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ea typeface="PMingLiU" pitchFamily="18" charset="-120"/>
              </a:rPr>
              <a:t>Parallel enqueue with </a:t>
            </a:r>
            <a:r>
              <a:rPr lang="en-US" altLang="zh-CN" dirty="0">
                <a:solidFill>
                  <a:srgbClr val="C00000"/>
                </a:solidFill>
                <a:ea typeface="PMingLiU" pitchFamily="18" charset="-120"/>
              </a:rPr>
              <a:t>compaction</a:t>
            </a:r>
            <a:r>
              <a:rPr lang="en-US" altLang="zh-CN" dirty="0">
                <a:ea typeface="PMingLiU" pitchFamily="18" charset="-120"/>
              </a:rPr>
              <a:t> cost</a:t>
            </a:r>
          </a:p>
          <a:p>
            <a:pPr eaLnBrk="1" hangingPunct="1"/>
            <a:r>
              <a:rPr lang="en-US" altLang="zh-CN" dirty="0">
                <a:ea typeface="PMingLiU" pitchFamily="18" charset="-120"/>
              </a:rPr>
              <a:t>Not suitable for light-node problems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937619" y="3068960"/>
            <a:ext cx="3200400" cy="466725"/>
          </a:xfrm>
          <a:prstGeom prst="rect">
            <a:avLst/>
          </a:prstGeom>
          <a:solidFill>
            <a:srgbClr val="7A81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3394819" y="306896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3852019" y="306896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4309219" y="306896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4766419" y="306896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5223619" y="306896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5680819" y="3068960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31" name="Text Box 12"/>
          <p:cNvSpPr txBox="1">
            <a:spLocks noChangeArrowheads="1"/>
          </p:cNvSpPr>
          <p:nvPr/>
        </p:nvSpPr>
        <p:spPr bwMode="auto">
          <a:xfrm>
            <a:off x="3032869" y="309436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v</a:t>
            </a:r>
          </a:p>
        </p:txBody>
      </p:sp>
      <p:sp>
        <p:nvSpPr>
          <p:cNvPr id="30732" name="Text Box 13"/>
          <p:cNvSpPr txBox="1">
            <a:spLocks noChangeArrowheads="1"/>
          </p:cNvSpPr>
          <p:nvPr/>
        </p:nvSpPr>
        <p:spPr bwMode="auto">
          <a:xfrm>
            <a:off x="3507532" y="3094360"/>
            <a:ext cx="268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t</a:t>
            </a:r>
          </a:p>
        </p:txBody>
      </p:sp>
      <p:sp>
        <p:nvSpPr>
          <p:cNvPr id="30742" name="Text Box 23"/>
          <p:cNvSpPr txBox="1">
            <a:spLocks noChangeArrowheads="1"/>
          </p:cNvSpPr>
          <p:nvPr/>
        </p:nvSpPr>
        <p:spPr bwMode="auto">
          <a:xfrm>
            <a:off x="3939332" y="3081660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x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5ABA46-60E9-0C42-9228-D90DFF2AFDBA}"/>
              </a:ext>
            </a:extLst>
          </p:cNvPr>
          <p:cNvGrpSpPr/>
          <p:nvPr/>
        </p:nvGrpSpPr>
        <p:grpSpPr>
          <a:xfrm>
            <a:off x="2937619" y="4059560"/>
            <a:ext cx="5052392" cy="842963"/>
            <a:chOff x="3048000" y="4419600"/>
            <a:chExt cx="5052392" cy="842963"/>
          </a:xfrm>
        </p:grpSpPr>
        <p:sp>
          <p:nvSpPr>
            <p:cNvPr id="30748" name="Rectangle 29"/>
            <p:cNvSpPr>
              <a:spLocks noChangeArrowheads="1"/>
            </p:cNvSpPr>
            <p:nvPr/>
          </p:nvSpPr>
          <p:spPr bwMode="auto">
            <a:xfrm>
              <a:off x="3048000" y="4787900"/>
              <a:ext cx="3200400" cy="474663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zh-CN" altLang="en-US">
                <a:ea typeface="SimSun" pitchFamily="2" charset="-122"/>
              </a:endParaRPr>
            </a:p>
          </p:txBody>
        </p:sp>
        <p:sp>
          <p:nvSpPr>
            <p:cNvPr id="30749" name="Line 30"/>
            <p:cNvSpPr>
              <a:spLocks noChangeShapeType="1"/>
            </p:cNvSpPr>
            <p:nvPr/>
          </p:nvSpPr>
          <p:spPr bwMode="auto">
            <a:xfrm>
              <a:off x="35052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0" name="Line 31"/>
            <p:cNvSpPr>
              <a:spLocks noChangeShapeType="1"/>
            </p:cNvSpPr>
            <p:nvPr/>
          </p:nvSpPr>
          <p:spPr bwMode="auto">
            <a:xfrm>
              <a:off x="39624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1" name="Line 32"/>
            <p:cNvSpPr>
              <a:spLocks noChangeShapeType="1"/>
            </p:cNvSpPr>
            <p:nvPr/>
          </p:nvSpPr>
          <p:spPr bwMode="auto">
            <a:xfrm>
              <a:off x="44196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2" name="Line 33"/>
            <p:cNvSpPr>
              <a:spLocks noChangeShapeType="1"/>
            </p:cNvSpPr>
            <p:nvPr/>
          </p:nvSpPr>
          <p:spPr bwMode="auto">
            <a:xfrm>
              <a:off x="48768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3" name="Line 34"/>
            <p:cNvSpPr>
              <a:spLocks noChangeShapeType="1"/>
            </p:cNvSpPr>
            <p:nvPr/>
          </p:nvSpPr>
          <p:spPr bwMode="auto">
            <a:xfrm>
              <a:off x="53340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4" name="Line 35"/>
            <p:cNvSpPr>
              <a:spLocks noChangeShapeType="1"/>
            </p:cNvSpPr>
            <p:nvPr/>
          </p:nvSpPr>
          <p:spPr bwMode="auto">
            <a:xfrm>
              <a:off x="57912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5" name="Line 36"/>
            <p:cNvSpPr>
              <a:spLocks noChangeShapeType="1"/>
            </p:cNvSpPr>
            <p:nvPr/>
          </p:nvSpPr>
          <p:spPr bwMode="auto">
            <a:xfrm>
              <a:off x="6248400" y="4800600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6" name="Text Box 37"/>
            <p:cNvSpPr txBox="1">
              <a:spLocks noChangeArrowheads="1"/>
            </p:cNvSpPr>
            <p:nvPr/>
          </p:nvSpPr>
          <p:spPr bwMode="auto">
            <a:xfrm>
              <a:off x="3143250" y="4800600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Times New Roman" pitchFamily="18" charset="0"/>
                  <a:ea typeface="SimSun" pitchFamily="2" charset="-122"/>
                </a:rPr>
                <a:t>u</a:t>
              </a:r>
            </a:p>
          </p:txBody>
        </p:sp>
        <p:sp>
          <p:nvSpPr>
            <p:cNvPr id="30757" name="Text Box 38"/>
            <p:cNvSpPr txBox="1">
              <a:spLocks noChangeArrowheads="1"/>
            </p:cNvSpPr>
            <p:nvPr/>
          </p:nvSpPr>
          <p:spPr bwMode="auto">
            <a:xfrm>
              <a:off x="3575050" y="4800600"/>
              <a:ext cx="336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Times New Roman" pitchFamily="18" charset="0"/>
                  <a:ea typeface="SimSun" pitchFamily="2" charset="-122"/>
                </a:rPr>
                <a:t>y</a:t>
              </a:r>
            </a:p>
          </p:txBody>
        </p:sp>
        <p:sp>
          <p:nvSpPr>
            <p:cNvPr id="30764" name="Text Box 45"/>
            <p:cNvSpPr txBox="1">
              <a:spLocks noChangeArrowheads="1"/>
            </p:cNvSpPr>
            <p:nvPr/>
          </p:nvSpPr>
          <p:spPr bwMode="auto">
            <a:xfrm>
              <a:off x="6695455" y="4572000"/>
              <a:ext cx="140493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rgbClr val="080808"/>
                  </a:solidFill>
                  <a:latin typeface="Times New Roman" pitchFamily="18" charset="0"/>
                  <a:ea typeface="SimSun" pitchFamily="2" charset="-122"/>
                </a:rPr>
                <a:t>Compact</a:t>
              </a:r>
            </a:p>
          </p:txBody>
        </p:sp>
        <p:sp>
          <p:nvSpPr>
            <p:cNvPr id="30765" name="AutoShape 46"/>
            <p:cNvSpPr>
              <a:spLocks noChangeArrowheads="1"/>
            </p:cNvSpPr>
            <p:nvPr/>
          </p:nvSpPr>
          <p:spPr bwMode="auto">
            <a:xfrm>
              <a:off x="6248400" y="4419600"/>
              <a:ext cx="381000" cy="762000"/>
            </a:xfrm>
            <a:prstGeom prst="curvedLeftArrow">
              <a:avLst>
                <a:gd name="adj1" fmla="val 40000"/>
                <a:gd name="adj2" fmla="val 80000"/>
                <a:gd name="adj3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0FBCB9B-2B47-B642-867C-0F5C9A0284AD}"/>
              </a:ext>
            </a:extLst>
          </p:cNvPr>
          <p:cNvGrpSpPr/>
          <p:nvPr/>
        </p:nvGrpSpPr>
        <p:grpSpPr>
          <a:xfrm>
            <a:off x="2937619" y="3221360"/>
            <a:ext cx="5162773" cy="1012825"/>
            <a:chOff x="3048000" y="3581400"/>
            <a:chExt cx="5162773" cy="1012825"/>
          </a:xfrm>
        </p:grpSpPr>
        <p:sp>
          <p:nvSpPr>
            <p:cNvPr id="30733" name="Rectangle 14"/>
            <p:cNvSpPr>
              <a:spLocks noChangeArrowheads="1"/>
            </p:cNvSpPr>
            <p:nvPr/>
          </p:nvSpPr>
          <p:spPr bwMode="auto">
            <a:xfrm>
              <a:off x="3048000" y="4127500"/>
              <a:ext cx="3200400" cy="466725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zh-CN" altLang="en-US">
                <a:ea typeface="SimSun" pitchFamily="2" charset="-122"/>
              </a:endParaRPr>
            </a:p>
          </p:txBody>
        </p:sp>
        <p:sp>
          <p:nvSpPr>
            <p:cNvPr id="30734" name="Line 15"/>
            <p:cNvSpPr>
              <a:spLocks noChangeShapeType="1"/>
            </p:cNvSpPr>
            <p:nvPr/>
          </p:nvSpPr>
          <p:spPr bwMode="auto">
            <a:xfrm>
              <a:off x="35052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35" name="Line 16"/>
            <p:cNvSpPr>
              <a:spLocks noChangeShapeType="1"/>
            </p:cNvSpPr>
            <p:nvPr/>
          </p:nvSpPr>
          <p:spPr bwMode="auto">
            <a:xfrm>
              <a:off x="39624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36" name="Line 17"/>
            <p:cNvSpPr>
              <a:spLocks noChangeShapeType="1"/>
            </p:cNvSpPr>
            <p:nvPr/>
          </p:nvSpPr>
          <p:spPr bwMode="auto">
            <a:xfrm>
              <a:off x="44196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37" name="Line 18"/>
            <p:cNvSpPr>
              <a:spLocks noChangeShapeType="1"/>
            </p:cNvSpPr>
            <p:nvPr/>
          </p:nvSpPr>
          <p:spPr bwMode="auto">
            <a:xfrm>
              <a:off x="48768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38" name="Line 19"/>
            <p:cNvSpPr>
              <a:spLocks noChangeShapeType="1"/>
            </p:cNvSpPr>
            <p:nvPr/>
          </p:nvSpPr>
          <p:spPr bwMode="auto">
            <a:xfrm>
              <a:off x="53340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39" name="Line 20"/>
            <p:cNvSpPr>
              <a:spLocks noChangeShapeType="1"/>
            </p:cNvSpPr>
            <p:nvPr/>
          </p:nvSpPr>
          <p:spPr bwMode="auto">
            <a:xfrm>
              <a:off x="57912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40" name="Line 21"/>
            <p:cNvSpPr>
              <a:spLocks noChangeShapeType="1"/>
            </p:cNvSpPr>
            <p:nvPr/>
          </p:nvSpPr>
          <p:spPr bwMode="auto">
            <a:xfrm>
              <a:off x="6248400" y="4132263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41" name="Text Box 22"/>
            <p:cNvSpPr txBox="1">
              <a:spLocks noChangeArrowheads="1"/>
            </p:cNvSpPr>
            <p:nvPr/>
          </p:nvSpPr>
          <p:spPr bwMode="auto">
            <a:xfrm>
              <a:off x="4921250" y="4132263"/>
              <a:ext cx="336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Times New Roman" pitchFamily="18" charset="0"/>
                  <a:ea typeface="SimSun" pitchFamily="2" charset="-122"/>
                </a:rPr>
                <a:t>y</a:t>
              </a:r>
            </a:p>
          </p:txBody>
        </p:sp>
        <p:sp>
          <p:nvSpPr>
            <p:cNvPr id="30743" name="Text Box 24"/>
            <p:cNvSpPr txBox="1">
              <a:spLocks noChangeArrowheads="1"/>
            </p:cNvSpPr>
            <p:nvPr/>
          </p:nvSpPr>
          <p:spPr bwMode="auto">
            <a:xfrm>
              <a:off x="4017963" y="4132263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Times New Roman" pitchFamily="18" charset="0"/>
                  <a:ea typeface="SimSun" pitchFamily="2" charset="-122"/>
                </a:rPr>
                <a:t>u</a:t>
              </a:r>
            </a:p>
          </p:txBody>
        </p:sp>
        <p:sp>
          <p:nvSpPr>
            <p:cNvPr id="30744" name="Text Box 25"/>
            <p:cNvSpPr txBox="1">
              <a:spLocks noChangeArrowheads="1"/>
            </p:cNvSpPr>
            <p:nvPr/>
          </p:nvSpPr>
          <p:spPr bwMode="auto">
            <a:xfrm>
              <a:off x="3057525" y="4114800"/>
              <a:ext cx="2872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l-GR" altLang="zh-CN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0745" name="Text Box 26"/>
            <p:cNvSpPr txBox="1">
              <a:spLocks noChangeArrowheads="1"/>
            </p:cNvSpPr>
            <p:nvPr/>
          </p:nvSpPr>
          <p:spPr bwMode="auto">
            <a:xfrm>
              <a:off x="3486150" y="4119563"/>
              <a:ext cx="2872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l-GR" altLang="zh-CN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0746" name="Text Box 27"/>
            <p:cNvSpPr txBox="1">
              <a:spLocks noChangeArrowheads="1"/>
            </p:cNvSpPr>
            <p:nvPr/>
          </p:nvSpPr>
          <p:spPr bwMode="auto">
            <a:xfrm>
              <a:off x="4413250" y="4119563"/>
              <a:ext cx="2872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l-GR" altLang="zh-CN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0747" name="Text Box 28"/>
            <p:cNvSpPr txBox="1">
              <a:spLocks noChangeArrowheads="1"/>
            </p:cNvSpPr>
            <p:nvPr/>
          </p:nvSpPr>
          <p:spPr bwMode="auto">
            <a:xfrm>
              <a:off x="5314950" y="4119563"/>
              <a:ext cx="2872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chemeClr val="bg1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l-GR" altLang="zh-CN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30758" name="Line 39"/>
            <p:cNvSpPr>
              <a:spLocks noChangeShapeType="1"/>
            </p:cNvSpPr>
            <p:nvPr/>
          </p:nvSpPr>
          <p:spPr bwMode="auto">
            <a:xfrm>
              <a:off x="3276600" y="3886200"/>
              <a:ext cx="0" cy="304800"/>
            </a:xfrm>
            <a:prstGeom prst="line">
              <a:avLst/>
            </a:prstGeom>
            <a:noFill/>
            <a:ln w="19050">
              <a:solidFill>
                <a:srgbClr val="080808"/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59" name="Line 40"/>
            <p:cNvSpPr>
              <a:spLocks noChangeShapeType="1"/>
            </p:cNvSpPr>
            <p:nvPr/>
          </p:nvSpPr>
          <p:spPr bwMode="auto">
            <a:xfrm>
              <a:off x="3352800" y="3886200"/>
              <a:ext cx="381000" cy="304800"/>
            </a:xfrm>
            <a:prstGeom prst="line">
              <a:avLst/>
            </a:prstGeom>
            <a:noFill/>
            <a:ln w="19050">
              <a:solidFill>
                <a:srgbClr val="080808"/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60" name="Line 41"/>
            <p:cNvSpPr>
              <a:spLocks noChangeShapeType="1"/>
            </p:cNvSpPr>
            <p:nvPr/>
          </p:nvSpPr>
          <p:spPr bwMode="auto">
            <a:xfrm>
              <a:off x="3665619" y="3898900"/>
              <a:ext cx="449182" cy="292099"/>
            </a:xfrm>
            <a:prstGeom prst="line">
              <a:avLst/>
            </a:prstGeom>
            <a:noFill/>
            <a:ln w="19050">
              <a:solidFill>
                <a:srgbClr val="080808"/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61" name="Line 42"/>
            <p:cNvSpPr>
              <a:spLocks noChangeShapeType="1"/>
            </p:cNvSpPr>
            <p:nvPr/>
          </p:nvSpPr>
          <p:spPr bwMode="auto">
            <a:xfrm>
              <a:off x="3851920" y="3891136"/>
              <a:ext cx="806450" cy="329952"/>
            </a:xfrm>
            <a:prstGeom prst="line">
              <a:avLst/>
            </a:prstGeom>
            <a:noFill/>
            <a:ln w="19050">
              <a:solidFill>
                <a:srgbClr val="080808"/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62" name="Line 43"/>
            <p:cNvSpPr>
              <a:spLocks noChangeShapeType="1"/>
            </p:cNvSpPr>
            <p:nvPr/>
          </p:nvSpPr>
          <p:spPr bwMode="auto">
            <a:xfrm>
              <a:off x="4191000" y="3886200"/>
              <a:ext cx="838200" cy="304800"/>
            </a:xfrm>
            <a:prstGeom prst="line">
              <a:avLst/>
            </a:prstGeom>
            <a:noFill/>
            <a:ln w="19050">
              <a:solidFill>
                <a:srgbClr val="080808"/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63" name="Line 44"/>
            <p:cNvSpPr>
              <a:spLocks noChangeShapeType="1"/>
            </p:cNvSpPr>
            <p:nvPr/>
          </p:nvSpPr>
          <p:spPr bwMode="auto">
            <a:xfrm>
              <a:off x="4343400" y="3886200"/>
              <a:ext cx="1219200" cy="304800"/>
            </a:xfrm>
            <a:prstGeom prst="line">
              <a:avLst/>
            </a:prstGeom>
            <a:noFill/>
            <a:ln w="19050">
              <a:solidFill>
                <a:srgbClr val="080808"/>
              </a:solidFill>
              <a:round/>
              <a:headEnd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766" name="AutoShape 47"/>
            <p:cNvSpPr>
              <a:spLocks noChangeArrowheads="1"/>
            </p:cNvSpPr>
            <p:nvPr/>
          </p:nvSpPr>
          <p:spPr bwMode="auto">
            <a:xfrm>
              <a:off x="6248400" y="3581400"/>
              <a:ext cx="381000" cy="762000"/>
            </a:xfrm>
            <a:prstGeom prst="curvedLeftArrow">
              <a:avLst>
                <a:gd name="adj1" fmla="val 40000"/>
                <a:gd name="adj2" fmla="val 80000"/>
                <a:gd name="adj3" fmla="val 3333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/>
            </a:p>
          </p:txBody>
        </p:sp>
        <p:sp>
          <p:nvSpPr>
            <p:cNvPr id="30767" name="Text Box 48"/>
            <p:cNvSpPr txBox="1">
              <a:spLocks noChangeArrowheads="1"/>
            </p:cNvSpPr>
            <p:nvPr/>
          </p:nvSpPr>
          <p:spPr bwMode="auto">
            <a:xfrm>
              <a:off x="6693123" y="3619500"/>
              <a:ext cx="15176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CN" sz="2400" dirty="0">
                  <a:solidFill>
                    <a:srgbClr val="080808"/>
                  </a:solidFill>
                  <a:latin typeface="Times New Roman" pitchFamily="18" charset="0"/>
                  <a:ea typeface="SimSun" pitchFamily="2" charset="-122"/>
                </a:rPr>
                <a:t>Propagate</a:t>
              </a:r>
            </a:p>
          </p:txBody>
        </p:sp>
      </p:grpSp>
      <p:sp>
        <p:nvSpPr>
          <p:cNvPr id="61" name="Slide Number Placeholder 4">
            <a:extLst>
              <a:ext uri="{FF2B5EF4-FFF2-40B4-BE49-F238E27FC236}">
                <a16:creationId xmlns:a16="http://schemas.microsoft.com/office/drawing/2014/main" id="{F1618DDB-AC52-4D42-B26D-6D46247723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62" name="CuadroTexto 26">
            <a:extLst>
              <a:ext uri="{FF2B5EF4-FFF2-40B4-BE49-F238E27FC236}">
                <a16:creationId xmlns:a16="http://schemas.microsoft.com/office/drawing/2014/main" id="{1D200FC4-CBAD-F84C-991B-BB5C18547063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71" name="Oval 12">
            <a:extLst>
              <a:ext uri="{FF2B5EF4-FFF2-40B4-BE49-F238E27FC236}">
                <a16:creationId xmlns:a16="http://schemas.microsoft.com/office/drawing/2014/main" id="{4E19B4E0-8B3F-DA41-9AD2-5EB0B376E15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61219" y="3141935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v</a:t>
            </a:r>
          </a:p>
        </p:txBody>
      </p:sp>
      <p:sp>
        <p:nvSpPr>
          <p:cNvPr id="72" name="Oval 14">
            <a:extLst>
              <a:ext uri="{FF2B5EF4-FFF2-40B4-BE49-F238E27FC236}">
                <a16:creationId xmlns:a16="http://schemas.microsoft.com/office/drawing/2014/main" id="{DBC6211D-C0AB-0A4A-A871-8A42DE95FE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15244" y="3145110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3" name="Oval 15">
            <a:extLst>
              <a:ext uri="{FF2B5EF4-FFF2-40B4-BE49-F238E27FC236}">
                <a16:creationId xmlns:a16="http://schemas.microsoft.com/office/drawing/2014/main" id="{222819A1-DA80-9047-BEC6-5442FF6BE19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61332" y="3148285"/>
            <a:ext cx="324000" cy="324000"/>
          </a:xfrm>
          <a:prstGeom prst="ellipse">
            <a:avLst/>
          </a:prstGeom>
          <a:solidFill>
            <a:srgbClr val="7A81FF"/>
          </a:solidFill>
          <a:ln w="9525">
            <a:solidFill>
              <a:srgbClr val="7030A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2487AF8-8E2B-EA48-847F-538FB669E88E}"/>
              </a:ext>
            </a:extLst>
          </p:cNvPr>
          <p:cNvGrpSpPr/>
          <p:nvPr/>
        </p:nvGrpSpPr>
        <p:grpSpPr>
          <a:xfrm>
            <a:off x="1110457" y="3456161"/>
            <a:ext cx="1143150" cy="970211"/>
            <a:chOff x="688083" y="2901430"/>
            <a:chExt cx="1143150" cy="970211"/>
          </a:xfrm>
        </p:grpSpPr>
        <p:sp>
          <p:nvSpPr>
            <p:cNvPr id="75" name="Oval 18">
              <a:extLst>
                <a:ext uri="{FF2B5EF4-FFF2-40B4-BE49-F238E27FC236}">
                  <a16:creationId xmlns:a16="http://schemas.microsoft.com/office/drawing/2014/main" id="{39A80D9C-E54B-E74E-8FE0-AEBA7C3F6DF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88083" y="3542879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u</a:t>
              </a:r>
            </a:p>
          </p:txBody>
        </p:sp>
        <p:sp>
          <p:nvSpPr>
            <p:cNvPr id="76" name="Oval 19">
              <a:extLst>
                <a:ext uri="{FF2B5EF4-FFF2-40B4-BE49-F238E27FC236}">
                  <a16:creationId xmlns:a16="http://schemas.microsoft.com/office/drawing/2014/main" id="{3D72666A-7101-EA4D-ABCD-6F44BCC035C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07233" y="3547641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y</a:t>
              </a:r>
            </a:p>
          </p:txBody>
        </p:sp>
        <p:sp>
          <p:nvSpPr>
            <p:cNvPr id="77" name="Line 27">
              <a:extLst>
                <a:ext uri="{FF2B5EF4-FFF2-40B4-BE49-F238E27FC236}">
                  <a16:creationId xmlns:a16="http://schemas.microsoft.com/office/drawing/2014/main" id="{6335C4A9-9F5E-9C40-86C4-4A38B21AD4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59680" y="2901430"/>
              <a:ext cx="152402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Line 28">
              <a:extLst>
                <a:ext uri="{FF2B5EF4-FFF2-40B4-BE49-F238E27FC236}">
                  <a16:creationId xmlns:a16="http://schemas.microsoft.com/office/drawing/2014/main" id="{3A11DA97-C4F5-154A-8194-CB2AD2B47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028" y="2917554"/>
              <a:ext cx="82971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" name="TextBox 80">
            <a:extLst>
              <a:ext uri="{FF2B5EF4-FFF2-40B4-BE49-F238E27FC236}">
                <a16:creationId xmlns:a16="http://schemas.microsoft.com/office/drawing/2014/main" id="{FAEB8D0E-6E6C-CC47-85D2-4B33F339B3A1}"/>
              </a:ext>
            </a:extLst>
          </p:cNvPr>
          <p:cNvSpPr txBox="1"/>
          <p:nvPr/>
        </p:nvSpPr>
        <p:spPr>
          <a:xfrm>
            <a:off x="179512" y="6135107"/>
            <a:ext cx="49872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ea typeface="PMingLiU" pitchFamily="18" charset="-120"/>
              </a:rPr>
              <a:t>Lauterbach et al., “Fast BVH Construction on GPUs,</a:t>
            </a:r>
            <a:r>
              <a:rPr lang="en-US" altLang="ja-JP" sz="1000" dirty="0">
                <a:ea typeface="ＭＳ Ｐゴシック" panose="020B0600070205080204" pitchFamily="34" charset="-128"/>
              </a:rPr>
              <a:t>” Computer Graphics Forum 2009</a:t>
            </a:r>
          </a:p>
        </p:txBody>
      </p:sp>
    </p:spTree>
    <p:extLst>
      <p:ext uri="{BB962C8B-B14F-4D97-AF65-F5344CB8AC3E}">
        <p14:creationId xmlns:p14="http://schemas.microsoft.com/office/powerpoint/2010/main" val="174038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itchFamily="2" charset="-122"/>
              </a:rPr>
              <a:t>(Output) Privatization</a:t>
            </a:r>
          </a:p>
        </p:txBody>
      </p:sp>
      <p:sp>
        <p:nvSpPr>
          <p:cNvPr id="32771" name="Content Placeholder 3"/>
          <p:cNvSpPr>
            <a:spLocks noGrp="1"/>
          </p:cNvSpPr>
          <p:nvPr>
            <p:ph idx="1"/>
          </p:nvPr>
        </p:nvSpPr>
        <p:spPr>
          <a:xfrm>
            <a:off x="5139952" y="1052736"/>
            <a:ext cx="3752528" cy="4525963"/>
          </a:xfrm>
        </p:spPr>
        <p:txBody>
          <a:bodyPr/>
          <a:lstStyle/>
          <a:p>
            <a:r>
              <a:rPr lang="en-US" dirty="0"/>
              <a:t>Avoid contention by aggregating updates locally</a:t>
            </a:r>
          </a:p>
          <a:p>
            <a:r>
              <a:rPr lang="en-US" dirty="0"/>
              <a:t>Requires storage resources to keep copies of data structures</a:t>
            </a:r>
          </a:p>
        </p:txBody>
      </p:sp>
      <p:grpSp>
        <p:nvGrpSpPr>
          <p:cNvPr id="32772" name="Group 2"/>
          <p:cNvGrpSpPr>
            <a:grpSpLocks/>
          </p:cNvGrpSpPr>
          <p:nvPr/>
        </p:nvGrpSpPr>
        <p:grpSpPr bwMode="auto">
          <a:xfrm>
            <a:off x="-108520" y="1124744"/>
            <a:ext cx="5334000" cy="5133975"/>
            <a:chOff x="2286000" y="838200"/>
            <a:chExt cx="5974107" cy="5841335"/>
          </a:xfrm>
        </p:grpSpPr>
        <p:sp>
          <p:nvSpPr>
            <p:cNvPr id="177" name="Rectangle 176"/>
            <p:cNvSpPr/>
            <p:nvPr/>
          </p:nvSpPr>
          <p:spPr>
            <a:xfrm>
              <a:off x="4272036" y="838200"/>
              <a:ext cx="3200414" cy="380933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2775" name="Group 177"/>
            <p:cNvGrpSpPr>
              <a:grpSpLocks/>
            </p:cNvGrpSpPr>
            <p:nvPr/>
          </p:nvGrpSpPr>
          <p:grpSpPr bwMode="auto">
            <a:xfrm>
              <a:off x="6861398" y="3979382"/>
              <a:ext cx="573073" cy="560455"/>
              <a:chOff x="2832842" y="1843522"/>
              <a:chExt cx="1364974" cy="1336813"/>
            </a:xfrm>
          </p:grpSpPr>
          <p:sp>
            <p:nvSpPr>
              <p:cNvPr id="32838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3339649" y="1976708"/>
                <a:ext cx="351499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cxnSp>
          <p:nvCxnSpPr>
            <p:cNvPr id="181" name="Straight Arrow Connector 180"/>
            <p:cNvCxnSpPr>
              <a:stCxn id="32838" idx="5"/>
              <a:endCxn id="32812" idx="0"/>
            </p:cNvCxnSpPr>
            <p:nvPr/>
          </p:nvCxnSpPr>
          <p:spPr>
            <a:xfrm>
              <a:off x="7349767" y="4457877"/>
              <a:ext cx="298705" cy="960912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Rectangle 171"/>
            <p:cNvSpPr/>
            <p:nvPr/>
          </p:nvSpPr>
          <p:spPr>
            <a:xfrm>
              <a:off x="4008890" y="1054947"/>
              <a:ext cx="3200414" cy="381113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2778" name="Group 172"/>
            <p:cNvGrpSpPr>
              <a:grpSpLocks/>
            </p:cNvGrpSpPr>
            <p:nvPr/>
          </p:nvGrpSpPr>
          <p:grpSpPr bwMode="auto">
            <a:xfrm>
              <a:off x="6597823" y="4196968"/>
              <a:ext cx="573073" cy="560455"/>
              <a:chOff x="2832842" y="1843522"/>
              <a:chExt cx="1364974" cy="1336813"/>
            </a:xfrm>
          </p:grpSpPr>
          <p:sp>
            <p:nvSpPr>
              <p:cNvPr id="32836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 dirty="0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3336434" y="1979017"/>
                <a:ext cx="355736" cy="1038290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cxnSp>
          <p:nvCxnSpPr>
            <p:cNvPr id="176" name="Straight Arrow Connector 175"/>
            <p:cNvCxnSpPr>
              <a:stCxn id="32836" idx="5"/>
            </p:cNvCxnSpPr>
            <p:nvPr/>
          </p:nvCxnSpPr>
          <p:spPr>
            <a:xfrm>
              <a:off x="7086622" y="4674624"/>
              <a:ext cx="263145" cy="744165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Rectangle 166"/>
            <p:cNvSpPr/>
            <p:nvPr/>
          </p:nvSpPr>
          <p:spPr>
            <a:xfrm>
              <a:off x="3733299" y="1336718"/>
              <a:ext cx="3200414" cy="381113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2781" name="Group 167"/>
            <p:cNvGrpSpPr>
              <a:grpSpLocks/>
            </p:cNvGrpSpPr>
            <p:nvPr/>
          </p:nvGrpSpPr>
          <p:grpSpPr bwMode="auto">
            <a:xfrm>
              <a:off x="6323026" y="4478185"/>
              <a:ext cx="573073" cy="560455"/>
              <a:chOff x="2832842" y="1843522"/>
              <a:chExt cx="1364974" cy="1336813"/>
            </a:xfrm>
          </p:grpSpPr>
          <p:sp>
            <p:nvSpPr>
              <p:cNvPr id="32834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3338779" y="1976029"/>
                <a:ext cx="355736" cy="1042600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cxnSp>
          <p:nvCxnSpPr>
            <p:cNvPr id="171" name="Straight Arrow Connector 170"/>
            <p:cNvCxnSpPr>
              <a:stCxn id="32834" idx="5"/>
            </p:cNvCxnSpPr>
            <p:nvPr/>
          </p:nvCxnSpPr>
          <p:spPr>
            <a:xfrm>
              <a:off x="6812808" y="4956395"/>
              <a:ext cx="282704" cy="462394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3468376" y="1566110"/>
              <a:ext cx="3200414" cy="380933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784" name="Rectangle 6"/>
            <p:cNvSpPr>
              <a:spLocks noChangeArrowheads="1"/>
            </p:cNvSpPr>
            <p:nvPr/>
          </p:nvSpPr>
          <p:spPr bwMode="auto">
            <a:xfrm>
              <a:off x="3753636" y="2708603"/>
              <a:ext cx="533400" cy="533400"/>
            </a:xfrm>
            <a:prstGeom prst="rect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32785" name="Group 87"/>
            <p:cNvGrpSpPr>
              <a:grpSpLocks/>
            </p:cNvGrpSpPr>
            <p:nvPr/>
          </p:nvGrpSpPr>
          <p:grpSpPr bwMode="auto">
            <a:xfrm>
              <a:off x="3733800" y="1718003"/>
              <a:ext cx="573073" cy="560455"/>
              <a:chOff x="2832842" y="1843522"/>
              <a:chExt cx="1364974" cy="1336813"/>
            </a:xfrm>
          </p:grpSpPr>
          <p:sp>
            <p:nvSpPr>
              <p:cNvPr id="32832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339841" y="1976670"/>
                <a:ext cx="351502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2786" name="Rectangle 6"/>
            <p:cNvSpPr>
              <a:spLocks noChangeArrowheads="1"/>
            </p:cNvSpPr>
            <p:nvPr/>
          </p:nvSpPr>
          <p:spPr bwMode="auto">
            <a:xfrm>
              <a:off x="4439436" y="2708603"/>
              <a:ext cx="533400" cy="533400"/>
            </a:xfrm>
            <a:prstGeom prst="rect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32787" name="Group 91"/>
            <p:cNvGrpSpPr>
              <a:grpSpLocks/>
            </p:cNvGrpSpPr>
            <p:nvPr/>
          </p:nvGrpSpPr>
          <p:grpSpPr bwMode="auto">
            <a:xfrm>
              <a:off x="4419600" y="1718003"/>
              <a:ext cx="573073" cy="560455"/>
              <a:chOff x="2832842" y="1843522"/>
              <a:chExt cx="1364974" cy="1336813"/>
            </a:xfrm>
          </p:grpSpPr>
          <p:sp>
            <p:nvSpPr>
              <p:cNvPr id="32830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3336826" y="1976670"/>
                <a:ext cx="355736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2788" name="Rectangle 6"/>
            <p:cNvSpPr>
              <a:spLocks noChangeArrowheads="1"/>
            </p:cNvSpPr>
            <p:nvPr/>
          </p:nvSpPr>
          <p:spPr bwMode="auto">
            <a:xfrm>
              <a:off x="5125236" y="2708603"/>
              <a:ext cx="533400" cy="533400"/>
            </a:xfrm>
            <a:prstGeom prst="rect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32789" name="Group 96"/>
            <p:cNvGrpSpPr>
              <a:grpSpLocks/>
            </p:cNvGrpSpPr>
            <p:nvPr/>
          </p:nvGrpSpPr>
          <p:grpSpPr bwMode="auto">
            <a:xfrm>
              <a:off x="5105400" y="1718003"/>
              <a:ext cx="573073" cy="560455"/>
              <a:chOff x="2832842" y="1843522"/>
              <a:chExt cx="1364974" cy="1336813"/>
            </a:xfrm>
          </p:grpSpPr>
          <p:sp>
            <p:nvSpPr>
              <p:cNvPr id="32828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3338043" y="1976670"/>
                <a:ext cx="355736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2790" name="Rectangle 6"/>
            <p:cNvSpPr>
              <a:spLocks noChangeArrowheads="1"/>
            </p:cNvSpPr>
            <p:nvPr/>
          </p:nvSpPr>
          <p:spPr bwMode="auto">
            <a:xfrm>
              <a:off x="5811036" y="2708603"/>
              <a:ext cx="533400" cy="533400"/>
            </a:xfrm>
            <a:prstGeom prst="rect">
              <a:avLst/>
            </a:prstGeom>
            <a:solidFill>
              <a:srgbClr val="00B0F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/>
            </a:p>
          </p:txBody>
        </p:sp>
        <p:grpSp>
          <p:nvGrpSpPr>
            <p:cNvPr id="32791" name="Group 101"/>
            <p:cNvGrpSpPr>
              <a:grpSpLocks/>
            </p:cNvGrpSpPr>
            <p:nvPr/>
          </p:nvGrpSpPr>
          <p:grpSpPr bwMode="auto">
            <a:xfrm>
              <a:off x="5791200" y="1718003"/>
              <a:ext cx="573073" cy="560455"/>
              <a:chOff x="2832842" y="1843522"/>
              <a:chExt cx="1364974" cy="1336813"/>
            </a:xfrm>
          </p:grpSpPr>
          <p:sp>
            <p:nvSpPr>
              <p:cNvPr id="32826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3339259" y="1976670"/>
                <a:ext cx="351499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cxnSp>
          <p:nvCxnSpPr>
            <p:cNvPr id="5" name="Straight Arrow Connector 4"/>
            <p:cNvCxnSpPr>
              <a:stCxn id="32832" idx="4"/>
              <a:endCxn id="32784" idx="0"/>
            </p:cNvCxnSpPr>
            <p:nvPr/>
          </p:nvCxnSpPr>
          <p:spPr>
            <a:xfrm flipH="1">
              <a:off x="4019558" y="2277763"/>
              <a:ext cx="0" cy="431687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/>
            <p:cNvCxnSpPr>
              <a:stCxn id="32830" idx="4"/>
              <a:endCxn id="32786" idx="0"/>
            </p:cNvCxnSpPr>
            <p:nvPr/>
          </p:nvCxnSpPr>
          <p:spPr>
            <a:xfrm flipH="1">
              <a:off x="4705869" y="2277763"/>
              <a:ext cx="0" cy="431687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Arrow Connector 111"/>
            <p:cNvCxnSpPr>
              <a:stCxn id="32828" idx="4"/>
              <a:endCxn id="32788" idx="0"/>
            </p:cNvCxnSpPr>
            <p:nvPr/>
          </p:nvCxnSpPr>
          <p:spPr>
            <a:xfrm flipH="1">
              <a:off x="5392181" y="2277763"/>
              <a:ext cx="0" cy="431687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stCxn id="32826" idx="4"/>
              <a:endCxn id="32790" idx="0"/>
            </p:cNvCxnSpPr>
            <p:nvPr/>
          </p:nvCxnSpPr>
          <p:spPr>
            <a:xfrm flipH="1">
              <a:off x="6078492" y="2277763"/>
              <a:ext cx="0" cy="431687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796" name="Group 117"/>
            <p:cNvGrpSpPr>
              <a:grpSpLocks/>
            </p:cNvGrpSpPr>
            <p:nvPr/>
          </p:nvGrpSpPr>
          <p:grpSpPr bwMode="auto">
            <a:xfrm>
              <a:off x="3849673" y="3519748"/>
              <a:ext cx="573073" cy="560455"/>
              <a:chOff x="2832842" y="1843522"/>
              <a:chExt cx="1364974" cy="1336813"/>
            </a:xfrm>
          </p:grpSpPr>
          <p:sp>
            <p:nvSpPr>
              <p:cNvPr id="32824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3339123" y="1978743"/>
                <a:ext cx="351499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2797" name="Group 120"/>
            <p:cNvGrpSpPr>
              <a:grpSpLocks/>
            </p:cNvGrpSpPr>
            <p:nvPr/>
          </p:nvGrpSpPr>
          <p:grpSpPr bwMode="auto">
            <a:xfrm>
              <a:off x="4459273" y="3519748"/>
              <a:ext cx="573073" cy="560455"/>
              <a:chOff x="2832842" y="1843522"/>
              <a:chExt cx="1364974" cy="1336813"/>
            </a:xfrm>
          </p:grpSpPr>
          <p:sp>
            <p:nvSpPr>
              <p:cNvPr id="32822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3339731" y="1978743"/>
                <a:ext cx="351502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2798" name="Group 123"/>
            <p:cNvGrpSpPr>
              <a:grpSpLocks/>
            </p:cNvGrpSpPr>
            <p:nvPr/>
          </p:nvGrpSpPr>
          <p:grpSpPr bwMode="auto">
            <a:xfrm>
              <a:off x="5088709" y="3519748"/>
              <a:ext cx="573073" cy="560455"/>
              <a:chOff x="2832842" y="1843522"/>
              <a:chExt cx="1364974" cy="1336813"/>
            </a:xfrm>
          </p:grpSpPr>
          <p:sp>
            <p:nvSpPr>
              <p:cNvPr id="32820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3339683" y="1978743"/>
                <a:ext cx="351502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2799" name="Group 126"/>
            <p:cNvGrpSpPr>
              <a:grpSpLocks/>
            </p:cNvGrpSpPr>
            <p:nvPr/>
          </p:nvGrpSpPr>
          <p:grpSpPr bwMode="auto">
            <a:xfrm>
              <a:off x="5718146" y="3519748"/>
              <a:ext cx="573073" cy="560455"/>
              <a:chOff x="2832842" y="1843522"/>
              <a:chExt cx="1364974" cy="1336813"/>
            </a:xfrm>
          </p:grpSpPr>
          <p:sp>
            <p:nvSpPr>
              <p:cNvPr id="32818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3339630" y="1978743"/>
                <a:ext cx="351502" cy="1038293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2800" name="Rectangle 6"/>
            <p:cNvSpPr>
              <a:spLocks noChangeArrowheads="1"/>
            </p:cNvSpPr>
            <p:nvPr/>
          </p:nvSpPr>
          <p:spPr bwMode="auto">
            <a:xfrm>
              <a:off x="4706137" y="4385003"/>
              <a:ext cx="743613" cy="762000"/>
            </a:xfrm>
            <a:prstGeom prst="rect">
              <a:avLst/>
            </a:prstGeom>
            <a:solidFill>
              <a:srgbClr val="0070C0"/>
            </a:solidFill>
            <a:ln w="9525" algn="ctr">
              <a:solidFill>
                <a:srgbClr val="00206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Arrow Connector 14"/>
            <p:cNvCxnSpPr>
              <a:stCxn id="32784" idx="2"/>
              <a:endCxn id="32824" idx="0"/>
            </p:cNvCxnSpPr>
            <p:nvPr/>
          </p:nvCxnSpPr>
          <p:spPr>
            <a:xfrm>
              <a:off x="4019558" y="3242287"/>
              <a:ext cx="117349" cy="27815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stCxn id="32786" idx="2"/>
              <a:endCxn id="32822" idx="0"/>
            </p:cNvCxnSpPr>
            <p:nvPr/>
          </p:nvCxnSpPr>
          <p:spPr>
            <a:xfrm>
              <a:off x="4705869" y="3242287"/>
              <a:ext cx="39116" cy="27815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Arrow Connector 136"/>
            <p:cNvCxnSpPr>
              <a:stCxn id="32788" idx="2"/>
              <a:endCxn id="32820" idx="0"/>
            </p:cNvCxnSpPr>
            <p:nvPr/>
          </p:nvCxnSpPr>
          <p:spPr>
            <a:xfrm flipH="1">
              <a:off x="5374401" y="3242287"/>
              <a:ext cx="17780" cy="27815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140"/>
            <p:cNvCxnSpPr>
              <a:stCxn id="32790" idx="2"/>
              <a:endCxn id="32818" idx="0"/>
            </p:cNvCxnSpPr>
            <p:nvPr/>
          </p:nvCxnSpPr>
          <p:spPr>
            <a:xfrm flipH="1">
              <a:off x="6003815" y="3242287"/>
              <a:ext cx="74676" cy="27815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/>
            <p:cNvCxnSpPr>
              <a:stCxn id="32818" idx="3"/>
              <a:endCxn id="32800" idx="0"/>
            </p:cNvCxnSpPr>
            <p:nvPr/>
          </p:nvCxnSpPr>
          <p:spPr>
            <a:xfrm flipH="1">
              <a:off x="5077473" y="3997290"/>
              <a:ext cx="725427" cy="388338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/>
            <p:cNvCxnSpPr>
              <a:stCxn id="32820" idx="4"/>
              <a:endCxn id="32800" idx="0"/>
            </p:cNvCxnSpPr>
            <p:nvPr/>
          </p:nvCxnSpPr>
          <p:spPr>
            <a:xfrm flipH="1">
              <a:off x="5077473" y="4080376"/>
              <a:ext cx="296928" cy="305252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49"/>
            <p:cNvCxnSpPr>
              <a:stCxn id="32822" idx="4"/>
              <a:endCxn id="32800" idx="0"/>
            </p:cNvCxnSpPr>
            <p:nvPr/>
          </p:nvCxnSpPr>
          <p:spPr>
            <a:xfrm>
              <a:off x="4744986" y="4080376"/>
              <a:ext cx="332487" cy="305252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2"/>
            <p:cNvCxnSpPr>
              <a:stCxn id="32824" idx="5"/>
              <a:endCxn id="32800" idx="0"/>
            </p:cNvCxnSpPr>
            <p:nvPr/>
          </p:nvCxnSpPr>
          <p:spPr>
            <a:xfrm>
              <a:off x="4339600" y="3997290"/>
              <a:ext cx="737873" cy="388338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809" name="Group 157"/>
            <p:cNvGrpSpPr>
              <a:grpSpLocks/>
            </p:cNvGrpSpPr>
            <p:nvPr/>
          </p:nvGrpSpPr>
          <p:grpSpPr bwMode="auto">
            <a:xfrm>
              <a:off x="6057899" y="4706785"/>
              <a:ext cx="573073" cy="560455"/>
              <a:chOff x="2832842" y="1843522"/>
              <a:chExt cx="1364974" cy="1336813"/>
            </a:xfrm>
          </p:grpSpPr>
          <p:sp>
            <p:nvSpPr>
              <p:cNvPr id="32816" name="Oval 22"/>
              <p:cNvSpPr>
                <a:spLocks noChangeArrowheads="1"/>
              </p:cNvSpPr>
              <p:nvPr/>
            </p:nvSpPr>
            <p:spPr bwMode="auto">
              <a:xfrm>
                <a:off x="2832842" y="1843522"/>
                <a:ext cx="1364974" cy="1336813"/>
              </a:xfrm>
              <a:prstGeom prst="ellipse">
                <a:avLst/>
              </a:prstGeom>
              <a:solidFill>
                <a:srgbClr val="00B050">
                  <a:alpha val="25098"/>
                </a:srgbClr>
              </a:soli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800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3339265" y="1977918"/>
                <a:ext cx="351499" cy="1038290"/>
              </a:xfrm>
              <a:custGeom>
                <a:avLst/>
                <a:gdLst>
                  <a:gd name="connsiteX0" fmla="*/ 222106 w 864968"/>
                  <a:gd name="connsiteY0" fmla="*/ 0 h 2429691"/>
                  <a:gd name="connsiteX1" fmla="*/ 862186 w 864968"/>
                  <a:gd name="connsiteY1" fmla="*/ 352697 h 2429691"/>
                  <a:gd name="connsiteX2" fmla="*/ 38 w 864968"/>
                  <a:gd name="connsiteY2" fmla="*/ 718457 h 2429691"/>
                  <a:gd name="connsiteX3" fmla="*/ 822998 w 864968"/>
                  <a:gd name="connsiteY3" fmla="*/ 1071154 h 2429691"/>
                  <a:gd name="connsiteX4" fmla="*/ 39226 w 864968"/>
                  <a:gd name="connsiteY4" fmla="*/ 1358537 h 2429691"/>
                  <a:gd name="connsiteX5" fmla="*/ 836061 w 864968"/>
                  <a:gd name="connsiteY5" fmla="*/ 1658983 h 2429691"/>
                  <a:gd name="connsiteX6" fmla="*/ 91478 w 864968"/>
                  <a:gd name="connsiteY6" fmla="*/ 1998617 h 2429691"/>
                  <a:gd name="connsiteX7" fmla="*/ 483363 w 864968"/>
                  <a:gd name="connsiteY7" fmla="*/ 2194560 h 2429691"/>
                  <a:gd name="connsiteX8" fmla="*/ 535615 w 864968"/>
                  <a:gd name="connsiteY8" fmla="*/ 2429691 h 2429691"/>
                  <a:gd name="connsiteX9" fmla="*/ 535615 w 864968"/>
                  <a:gd name="connsiteY9" fmla="*/ 2429691 h 242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64968" h="2429691">
                    <a:moveTo>
                      <a:pt x="222106" y="0"/>
                    </a:moveTo>
                    <a:cubicBezTo>
                      <a:pt x="560651" y="116477"/>
                      <a:pt x="899197" y="232954"/>
                      <a:pt x="862186" y="352697"/>
                    </a:cubicBezTo>
                    <a:cubicBezTo>
                      <a:pt x="825175" y="472440"/>
                      <a:pt x="6569" y="598714"/>
                      <a:pt x="38" y="718457"/>
                    </a:cubicBezTo>
                    <a:cubicBezTo>
                      <a:pt x="-6493" y="838200"/>
                      <a:pt x="816467" y="964474"/>
                      <a:pt x="822998" y="1071154"/>
                    </a:cubicBezTo>
                    <a:cubicBezTo>
                      <a:pt x="829529" y="1177834"/>
                      <a:pt x="37049" y="1260566"/>
                      <a:pt x="39226" y="1358537"/>
                    </a:cubicBezTo>
                    <a:cubicBezTo>
                      <a:pt x="41403" y="1456508"/>
                      <a:pt x="827352" y="1552303"/>
                      <a:pt x="836061" y="1658983"/>
                    </a:cubicBezTo>
                    <a:cubicBezTo>
                      <a:pt x="844770" y="1765663"/>
                      <a:pt x="150261" y="1909354"/>
                      <a:pt x="91478" y="1998617"/>
                    </a:cubicBezTo>
                    <a:cubicBezTo>
                      <a:pt x="32695" y="2087880"/>
                      <a:pt x="409340" y="2122714"/>
                      <a:pt x="483363" y="2194560"/>
                    </a:cubicBezTo>
                    <a:cubicBezTo>
                      <a:pt x="557386" y="2266406"/>
                      <a:pt x="535615" y="2429691"/>
                      <a:pt x="535615" y="2429691"/>
                    </a:cubicBezTo>
                    <a:lnTo>
                      <a:pt x="535615" y="2429691"/>
                    </a:ln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cxnSp>
          <p:nvCxnSpPr>
            <p:cNvPr id="34" name="Straight Arrow Connector 33"/>
            <p:cNvCxnSpPr>
              <a:stCxn id="32800" idx="3"/>
              <a:endCxn id="32816" idx="2"/>
            </p:cNvCxnSpPr>
            <p:nvPr/>
          </p:nvCxnSpPr>
          <p:spPr>
            <a:xfrm>
              <a:off x="5449077" y="4766742"/>
              <a:ext cx="608079" cy="22036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stCxn id="32816" idx="5"/>
            </p:cNvCxnSpPr>
            <p:nvPr/>
          </p:nvCxnSpPr>
          <p:spPr>
            <a:xfrm>
              <a:off x="6547886" y="5185787"/>
              <a:ext cx="488952" cy="431687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12" name="Rectangle 6"/>
            <p:cNvSpPr>
              <a:spLocks noChangeArrowheads="1"/>
            </p:cNvSpPr>
            <p:nvPr/>
          </p:nvSpPr>
          <p:spPr bwMode="auto">
            <a:xfrm>
              <a:off x="7037167" y="5418732"/>
              <a:ext cx="1222940" cy="1260803"/>
            </a:xfrm>
            <a:prstGeom prst="rect">
              <a:avLst/>
            </a:prstGeom>
            <a:solidFill>
              <a:srgbClr val="002060">
                <a:alpha val="74902"/>
              </a:srgbClr>
            </a:solidFill>
            <a:ln w="9525" algn="ctr">
              <a:solidFill>
                <a:srgbClr val="00206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32813" name="TextBox 45"/>
            <p:cNvSpPr txBox="1">
              <a:spLocks noChangeArrowheads="1"/>
            </p:cNvSpPr>
            <p:nvPr/>
          </p:nvSpPr>
          <p:spPr bwMode="auto">
            <a:xfrm>
              <a:off x="2286000" y="2514600"/>
              <a:ext cx="122514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Private</a:t>
              </a:r>
            </a:p>
            <a:p>
              <a:pPr algn="ctr"/>
              <a:r>
                <a:rPr lang="en-US" sz="2400">
                  <a:solidFill>
                    <a:schemeClr val="bg1"/>
                  </a:solidFill>
                  <a:latin typeface="Times New Roman" pitchFamily="18" charset="0"/>
                </a:rPr>
                <a:t>Results</a:t>
              </a:r>
            </a:p>
          </p:txBody>
        </p:sp>
        <p:sp>
          <p:nvSpPr>
            <p:cNvPr id="32814" name="TextBox 192"/>
            <p:cNvSpPr txBox="1">
              <a:spLocks noChangeArrowheads="1"/>
            </p:cNvSpPr>
            <p:nvPr/>
          </p:nvSpPr>
          <p:spPr bwMode="auto">
            <a:xfrm>
              <a:off x="3499256" y="4343400"/>
              <a:ext cx="122514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dirty="0">
                  <a:solidFill>
                    <a:srgbClr val="0070C0"/>
                  </a:solidFill>
                  <a:latin typeface="Times New Roman" pitchFamily="18" charset="0"/>
                </a:rPr>
                <a:t>Local</a:t>
              </a:r>
            </a:p>
            <a:p>
              <a:pPr algn="ctr"/>
              <a:r>
                <a:rPr lang="en-US" sz="2400" dirty="0">
                  <a:solidFill>
                    <a:srgbClr val="0070C0"/>
                  </a:solidFill>
                  <a:latin typeface="Times New Roman" pitchFamily="18" charset="0"/>
                </a:rPr>
                <a:t>Results</a:t>
              </a:r>
            </a:p>
          </p:txBody>
        </p:sp>
        <p:sp>
          <p:nvSpPr>
            <p:cNvPr id="32815" name="TextBox 193"/>
            <p:cNvSpPr txBox="1">
              <a:spLocks noChangeArrowheads="1"/>
            </p:cNvSpPr>
            <p:nvPr/>
          </p:nvSpPr>
          <p:spPr bwMode="auto">
            <a:xfrm>
              <a:off x="5791201" y="5638800"/>
              <a:ext cx="122514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sz="2400" dirty="0">
                  <a:solidFill>
                    <a:srgbClr val="002060"/>
                  </a:solidFill>
                  <a:latin typeface="Times New Roman" pitchFamily="18" charset="0"/>
                </a:rPr>
                <a:t>Global</a:t>
              </a:r>
            </a:p>
            <a:p>
              <a:pPr algn="ctr"/>
              <a:r>
                <a:rPr lang="en-US" sz="2400" dirty="0">
                  <a:solidFill>
                    <a:srgbClr val="002060"/>
                  </a:solidFill>
                  <a:latin typeface="Times New Roman" pitchFamily="18" charset="0"/>
                </a:rPr>
                <a:t>Results</a:t>
              </a:r>
            </a:p>
          </p:txBody>
        </p:sp>
      </p:grpSp>
      <p:sp>
        <p:nvSpPr>
          <p:cNvPr id="72" name="Slide Number Placeholder 4">
            <a:extLst>
              <a:ext uri="{FF2B5EF4-FFF2-40B4-BE49-F238E27FC236}">
                <a16:creationId xmlns:a16="http://schemas.microsoft.com/office/drawing/2014/main" id="{7BF13F38-EC9D-8040-97B1-6B0D860CB8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73" name="CuadroTexto 26">
            <a:extLst>
              <a:ext uri="{FF2B5EF4-FFF2-40B4-BE49-F238E27FC236}">
                <a16:creationId xmlns:a16="http://schemas.microsoft.com/office/drawing/2014/main" id="{B56EF857-41A2-624B-BA56-A58DC3CD4013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3898040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Histogram Privatization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Per-block sub-histograms in shared memory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Threads use atomic operations in shared memory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44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</p:spTree>
    <p:extLst>
      <p:ext uri="{BB962C8B-B14F-4D97-AF65-F5344CB8AC3E}">
        <p14:creationId xmlns:p14="http://schemas.microsoft.com/office/powerpoint/2010/main" val="32744209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ea typeface="SimSun" pitchFamily="2" charset="-122"/>
              </a:rPr>
              <a:t>Basic Ideas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ea typeface="SimSun" pitchFamily="2" charset="-122"/>
              </a:rPr>
              <a:t>Each thread processes one or more frontier nodes and </a:t>
            </a:r>
            <a:r>
              <a:rPr lang="en-US" altLang="zh-CN" dirty="0">
                <a:solidFill>
                  <a:srgbClr val="0070C0"/>
                </a:solidFill>
                <a:ea typeface="SimSun" pitchFamily="2" charset="-122"/>
              </a:rPr>
              <a:t>inserts new frontier nodes into its private queues</a:t>
            </a:r>
          </a:p>
          <a:p>
            <a:pPr eaLnBrk="1" hangingPunct="1"/>
            <a:r>
              <a:rPr lang="en-US" altLang="zh-CN" dirty="0">
                <a:solidFill>
                  <a:srgbClr val="00B050"/>
                </a:solidFill>
                <a:ea typeface="SimSun" pitchFamily="2" charset="-122"/>
              </a:rPr>
              <a:t>Find a location in the global queue </a:t>
            </a:r>
            <a:r>
              <a:rPr lang="en-US" altLang="zh-CN" dirty="0">
                <a:ea typeface="SimSun" pitchFamily="2" charset="-122"/>
              </a:rPr>
              <a:t>for each new frontier node</a:t>
            </a:r>
          </a:p>
          <a:p>
            <a:pPr eaLnBrk="1" hangingPunct="1"/>
            <a:r>
              <a:rPr lang="en-US" altLang="zh-CN" dirty="0">
                <a:ea typeface="SimSun" pitchFamily="2" charset="-122"/>
              </a:rPr>
              <a:t>Build queue of next frontier hierarchically</a:t>
            </a:r>
          </a:p>
        </p:txBody>
      </p:sp>
      <p:sp>
        <p:nvSpPr>
          <p:cNvPr id="34820" name="Rectangle 64"/>
          <p:cNvSpPr>
            <a:spLocks noChangeArrowheads="1"/>
          </p:cNvSpPr>
          <p:nvPr/>
        </p:nvSpPr>
        <p:spPr bwMode="auto">
          <a:xfrm>
            <a:off x="1981200" y="3628677"/>
            <a:ext cx="1511300" cy="396875"/>
          </a:xfrm>
          <a:prstGeom prst="rect">
            <a:avLst/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solidFill>
                <a:schemeClr val="bg1"/>
              </a:solidFill>
              <a:ea typeface="SimSun" pitchFamily="2" charset="-122"/>
            </a:endParaRPr>
          </a:p>
        </p:txBody>
      </p:sp>
      <p:sp>
        <p:nvSpPr>
          <p:cNvPr id="34821" name="Rectangle 65"/>
          <p:cNvSpPr>
            <a:spLocks noChangeArrowheads="1"/>
          </p:cNvSpPr>
          <p:nvPr/>
        </p:nvSpPr>
        <p:spPr bwMode="auto">
          <a:xfrm>
            <a:off x="1981200" y="5139977"/>
            <a:ext cx="5953125" cy="396875"/>
          </a:xfrm>
          <a:prstGeom prst="rect">
            <a:avLst/>
          </a:prstGeom>
          <a:solidFill>
            <a:srgbClr val="00206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ea typeface="SimSun" pitchFamily="2" charset="-122"/>
            </a:endParaRPr>
          </a:p>
        </p:txBody>
      </p:sp>
      <p:sp>
        <p:nvSpPr>
          <p:cNvPr id="34822" name="Rectangle 71"/>
          <p:cNvSpPr>
            <a:spLocks noChangeArrowheads="1"/>
          </p:cNvSpPr>
          <p:nvPr/>
        </p:nvSpPr>
        <p:spPr bwMode="auto">
          <a:xfrm>
            <a:off x="4279900" y="3628677"/>
            <a:ext cx="1511300" cy="396875"/>
          </a:xfrm>
          <a:prstGeom prst="rect">
            <a:avLst/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solidFill>
                <a:schemeClr val="bg1"/>
              </a:solidFill>
              <a:ea typeface="SimSun" pitchFamily="2" charset="-122"/>
            </a:endParaRPr>
          </a:p>
        </p:txBody>
      </p:sp>
      <p:sp>
        <p:nvSpPr>
          <p:cNvPr id="34823" name="Rectangle 76"/>
          <p:cNvSpPr>
            <a:spLocks noChangeArrowheads="1"/>
          </p:cNvSpPr>
          <p:nvPr/>
        </p:nvSpPr>
        <p:spPr bwMode="auto">
          <a:xfrm>
            <a:off x="6565900" y="3615977"/>
            <a:ext cx="1511300" cy="396875"/>
          </a:xfrm>
          <a:prstGeom prst="rect">
            <a:avLst/>
          </a:pr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>
              <a:solidFill>
                <a:schemeClr val="bg1"/>
              </a:solidFill>
              <a:ea typeface="SimSun" pitchFamily="2" charset="-122"/>
            </a:endParaRPr>
          </a:p>
        </p:txBody>
      </p:sp>
      <p:sp>
        <p:nvSpPr>
          <p:cNvPr id="34824" name="Line 82"/>
          <p:cNvSpPr>
            <a:spLocks noChangeShapeType="1"/>
          </p:cNvSpPr>
          <p:nvPr/>
        </p:nvSpPr>
        <p:spPr bwMode="auto">
          <a:xfrm>
            <a:off x="2349500" y="36413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5" name="Text Box 97"/>
          <p:cNvSpPr txBox="1">
            <a:spLocks noChangeArrowheads="1"/>
          </p:cNvSpPr>
          <p:nvPr/>
        </p:nvSpPr>
        <p:spPr bwMode="auto">
          <a:xfrm>
            <a:off x="4679950" y="357787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FFC000"/>
                </a:solidFill>
                <a:latin typeface="Times New Roman" pitchFamily="18" charset="0"/>
                <a:ea typeface="SimSun" pitchFamily="2" charset="-122"/>
              </a:rPr>
              <a:t>h</a:t>
            </a:r>
          </a:p>
        </p:txBody>
      </p:sp>
      <p:sp>
        <p:nvSpPr>
          <p:cNvPr id="34826" name="Line 98"/>
          <p:cNvSpPr>
            <a:spLocks noChangeShapeType="1"/>
          </p:cNvSpPr>
          <p:nvPr/>
        </p:nvSpPr>
        <p:spPr bwMode="auto">
          <a:xfrm flipH="1">
            <a:off x="3713162" y="4025552"/>
            <a:ext cx="1150938" cy="1101725"/>
          </a:xfrm>
          <a:prstGeom prst="line">
            <a:avLst/>
          </a:prstGeom>
          <a:noFill/>
          <a:ln w="19050">
            <a:solidFill>
              <a:srgbClr val="0070C0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7" name="Text Box 99"/>
          <p:cNvSpPr txBox="1">
            <a:spLocks noChangeArrowheads="1"/>
          </p:cNvSpPr>
          <p:nvPr/>
        </p:nvSpPr>
        <p:spPr bwMode="auto">
          <a:xfrm>
            <a:off x="495300" y="3615977"/>
            <a:ext cx="160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Local queues</a:t>
            </a:r>
          </a:p>
        </p:txBody>
      </p:sp>
      <p:sp>
        <p:nvSpPr>
          <p:cNvPr id="34828" name="Text Box 101"/>
          <p:cNvSpPr txBox="1">
            <a:spLocks noChangeArrowheads="1"/>
          </p:cNvSpPr>
          <p:nvPr/>
        </p:nvSpPr>
        <p:spPr bwMode="auto">
          <a:xfrm>
            <a:off x="468313" y="5114577"/>
            <a:ext cx="1600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Global queue</a:t>
            </a:r>
          </a:p>
        </p:txBody>
      </p:sp>
      <p:sp>
        <p:nvSpPr>
          <p:cNvPr id="34829" name="Text Box 103"/>
          <p:cNvSpPr txBox="1">
            <a:spLocks noChangeArrowheads="1"/>
          </p:cNvSpPr>
          <p:nvPr/>
        </p:nvSpPr>
        <p:spPr bwMode="auto">
          <a:xfrm>
            <a:off x="1981200" y="3212976"/>
            <a:ext cx="41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800" dirty="0">
                <a:solidFill>
                  <a:schemeClr val="tx1"/>
                </a:solidFill>
                <a:latin typeface="Times New Roman" pitchFamily="18" charset="0"/>
                <a:ea typeface="SimSun" pitchFamily="2" charset="-122"/>
              </a:rPr>
              <a:t>q1</a:t>
            </a:r>
          </a:p>
        </p:txBody>
      </p:sp>
      <p:sp>
        <p:nvSpPr>
          <p:cNvPr id="34830" name="Text Box 104"/>
          <p:cNvSpPr txBox="1">
            <a:spLocks noChangeArrowheads="1"/>
          </p:cNvSpPr>
          <p:nvPr/>
        </p:nvSpPr>
        <p:spPr bwMode="auto">
          <a:xfrm>
            <a:off x="4267200" y="3212976"/>
            <a:ext cx="41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itchFamily="18" charset="0"/>
                <a:ea typeface="SimSun" pitchFamily="2" charset="-122"/>
              </a:rPr>
              <a:t>q2</a:t>
            </a:r>
          </a:p>
        </p:txBody>
      </p:sp>
      <p:sp>
        <p:nvSpPr>
          <p:cNvPr id="34831" name="Text Box 105"/>
          <p:cNvSpPr txBox="1">
            <a:spLocks noChangeArrowheads="1"/>
          </p:cNvSpPr>
          <p:nvPr/>
        </p:nvSpPr>
        <p:spPr bwMode="auto">
          <a:xfrm>
            <a:off x="6629400" y="3212976"/>
            <a:ext cx="41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Times New Roman" pitchFamily="18" charset="0"/>
                <a:ea typeface="SimSun" pitchFamily="2" charset="-122"/>
              </a:rPr>
              <a:t>q3</a:t>
            </a:r>
          </a:p>
        </p:txBody>
      </p:sp>
      <p:sp>
        <p:nvSpPr>
          <p:cNvPr id="34832" name="Text Box 106"/>
          <p:cNvSpPr txBox="1">
            <a:spLocks noChangeArrowheads="1"/>
          </p:cNvSpPr>
          <p:nvPr/>
        </p:nvSpPr>
        <p:spPr bwMode="auto">
          <a:xfrm>
            <a:off x="2743200" y="4543077"/>
            <a:ext cx="6057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i="1">
                <a:solidFill>
                  <a:schemeClr val="tx1"/>
                </a:solidFill>
                <a:latin typeface="Times New Roman" pitchFamily="18" charset="0"/>
                <a:ea typeface="SimSun" pitchFamily="2" charset="-122"/>
              </a:rPr>
              <a:t>Index = offset of q2 (#node in q1) + index in q2</a:t>
            </a:r>
          </a:p>
        </p:txBody>
      </p:sp>
      <p:sp>
        <p:nvSpPr>
          <p:cNvPr id="34833" name="Text Box 107"/>
          <p:cNvSpPr txBox="1">
            <a:spLocks noChangeArrowheads="1"/>
          </p:cNvSpPr>
          <p:nvPr/>
        </p:nvSpPr>
        <p:spPr bwMode="auto">
          <a:xfrm>
            <a:off x="1993900" y="3577877"/>
            <a:ext cx="32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a</a:t>
            </a:r>
          </a:p>
        </p:txBody>
      </p:sp>
      <p:sp>
        <p:nvSpPr>
          <p:cNvPr id="34834" name="Text Box 108"/>
          <p:cNvSpPr txBox="1">
            <a:spLocks noChangeArrowheads="1"/>
          </p:cNvSpPr>
          <p:nvPr/>
        </p:nvSpPr>
        <p:spPr bwMode="auto">
          <a:xfrm>
            <a:off x="2351088" y="359057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b</a:t>
            </a:r>
          </a:p>
        </p:txBody>
      </p:sp>
      <p:sp>
        <p:nvSpPr>
          <p:cNvPr id="34835" name="Text Box 109"/>
          <p:cNvSpPr txBox="1">
            <a:spLocks noChangeArrowheads="1"/>
          </p:cNvSpPr>
          <p:nvPr/>
        </p:nvSpPr>
        <p:spPr bwMode="auto">
          <a:xfrm>
            <a:off x="2744788" y="3590577"/>
            <a:ext cx="32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c</a:t>
            </a:r>
          </a:p>
        </p:txBody>
      </p:sp>
      <p:sp>
        <p:nvSpPr>
          <p:cNvPr id="34836" name="Text Box 113"/>
          <p:cNvSpPr txBox="1">
            <a:spLocks noChangeArrowheads="1"/>
          </p:cNvSpPr>
          <p:nvPr/>
        </p:nvSpPr>
        <p:spPr bwMode="auto">
          <a:xfrm>
            <a:off x="4306888" y="357787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g</a:t>
            </a:r>
          </a:p>
        </p:txBody>
      </p:sp>
      <p:sp>
        <p:nvSpPr>
          <p:cNvPr id="34837" name="Text Box 114"/>
          <p:cNvSpPr txBox="1">
            <a:spLocks noChangeArrowheads="1"/>
          </p:cNvSpPr>
          <p:nvPr/>
        </p:nvSpPr>
        <p:spPr bwMode="auto">
          <a:xfrm>
            <a:off x="5080000" y="3577877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i</a:t>
            </a:r>
          </a:p>
        </p:txBody>
      </p:sp>
      <p:sp>
        <p:nvSpPr>
          <p:cNvPr id="34838" name="Text Box 115"/>
          <p:cNvSpPr txBox="1">
            <a:spLocks noChangeArrowheads="1"/>
          </p:cNvSpPr>
          <p:nvPr/>
        </p:nvSpPr>
        <p:spPr bwMode="auto">
          <a:xfrm>
            <a:off x="6656388" y="3577877"/>
            <a:ext cx="26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j</a:t>
            </a:r>
          </a:p>
        </p:txBody>
      </p:sp>
      <p:sp>
        <p:nvSpPr>
          <p:cNvPr id="34839" name="Line 120"/>
          <p:cNvSpPr>
            <a:spLocks noChangeShapeType="1"/>
          </p:cNvSpPr>
          <p:nvPr/>
        </p:nvSpPr>
        <p:spPr bwMode="auto">
          <a:xfrm>
            <a:off x="2730500" y="36286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0" name="Line 121"/>
          <p:cNvSpPr>
            <a:spLocks noChangeShapeType="1"/>
          </p:cNvSpPr>
          <p:nvPr/>
        </p:nvSpPr>
        <p:spPr bwMode="auto">
          <a:xfrm>
            <a:off x="3124200" y="36286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1" name="Line 122"/>
          <p:cNvSpPr>
            <a:spLocks noChangeShapeType="1"/>
          </p:cNvSpPr>
          <p:nvPr/>
        </p:nvSpPr>
        <p:spPr bwMode="auto">
          <a:xfrm>
            <a:off x="4660900" y="36413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2" name="Line 123"/>
          <p:cNvSpPr>
            <a:spLocks noChangeShapeType="1"/>
          </p:cNvSpPr>
          <p:nvPr/>
        </p:nvSpPr>
        <p:spPr bwMode="auto">
          <a:xfrm>
            <a:off x="5054600" y="36286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3" name="Line 124"/>
          <p:cNvSpPr>
            <a:spLocks noChangeShapeType="1"/>
          </p:cNvSpPr>
          <p:nvPr/>
        </p:nvSpPr>
        <p:spPr bwMode="auto">
          <a:xfrm>
            <a:off x="5435600" y="36286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4" name="Line 125"/>
          <p:cNvSpPr>
            <a:spLocks noChangeShapeType="1"/>
          </p:cNvSpPr>
          <p:nvPr/>
        </p:nvSpPr>
        <p:spPr bwMode="auto">
          <a:xfrm>
            <a:off x="6946900" y="36159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5" name="Line 126"/>
          <p:cNvSpPr>
            <a:spLocks noChangeShapeType="1"/>
          </p:cNvSpPr>
          <p:nvPr/>
        </p:nvSpPr>
        <p:spPr bwMode="auto">
          <a:xfrm>
            <a:off x="7340600" y="36286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6" name="Line 127"/>
          <p:cNvSpPr>
            <a:spLocks noChangeShapeType="1"/>
          </p:cNvSpPr>
          <p:nvPr/>
        </p:nvSpPr>
        <p:spPr bwMode="auto">
          <a:xfrm>
            <a:off x="7721600" y="3615977"/>
            <a:ext cx="0" cy="384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7" name="Line 128"/>
          <p:cNvSpPr>
            <a:spLocks noChangeShapeType="1"/>
          </p:cNvSpPr>
          <p:nvPr/>
        </p:nvSpPr>
        <p:spPr bwMode="auto">
          <a:xfrm>
            <a:off x="2349500" y="51399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8" name="Line 129"/>
          <p:cNvSpPr>
            <a:spLocks noChangeShapeType="1"/>
          </p:cNvSpPr>
          <p:nvPr/>
        </p:nvSpPr>
        <p:spPr bwMode="auto">
          <a:xfrm>
            <a:off x="2717800" y="51399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9" name="Line 130"/>
          <p:cNvSpPr>
            <a:spLocks noChangeShapeType="1"/>
          </p:cNvSpPr>
          <p:nvPr/>
        </p:nvSpPr>
        <p:spPr bwMode="auto">
          <a:xfrm>
            <a:off x="31115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0" name="Line 131"/>
          <p:cNvSpPr>
            <a:spLocks noChangeShapeType="1"/>
          </p:cNvSpPr>
          <p:nvPr/>
        </p:nvSpPr>
        <p:spPr bwMode="auto">
          <a:xfrm>
            <a:off x="3505200" y="51399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1" name="Line 132"/>
          <p:cNvSpPr>
            <a:spLocks noChangeShapeType="1"/>
          </p:cNvSpPr>
          <p:nvPr/>
        </p:nvSpPr>
        <p:spPr bwMode="auto">
          <a:xfrm>
            <a:off x="38989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2" name="Line 133"/>
          <p:cNvSpPr>
            <a:spLocks noChangeShapeType="1"/>
          </p:cNvSpPr>
          <p:nvPr/>
        </p:nvSpPr>
        <p:spPr bwMode="auto">
          <a:xfrm>
            <a:off x="42926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3" name="Line 134"/>
          <p:cNvSpPr>
            <a:spLocks noChangeShapeType="1"/>
          </p:cNvSpPr>
          <p:nvPr/>
        </p:nvSpPr>
        <p:spPr bwMode="auto">
          <a:xfrm>
            <a:off x="46736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4" name="Line 135"/>
          <p:cNvSpPr>
            <a:spLocks noChangeShapeType="1"/>
          </p:cNvSpPr>
          <p:nvPr/>
        </p:nvSpPr>
        <p:spPr bwMode="auto">
          <a:xfrm>
            <a:off x="5054600" y="5149502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5" name="Line 136"/>
          <p:cNvSpPr>
            <a:spLocks noChangeShapeType="1"/>
          </p:cNvSpPr>
          <p:nvPr/>
        </p:nvSpPr>
        <p:spPr bwMode="auto">
          <a:xfrm>
            <a:off x="54483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6" name="Line 137"/>
          <p:cNvSpPr>
            <a:spLocks noChangeShapeType="1"/>
          </p:cNvSpPr>
          <p:nvPr/>
        </p:nvSpPr>
        <p:spPr bwMode="auto">
          <a:xfrm>
            <a:off x="58547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7" name="Line 138"/>
          <p:cNvSpPr>
            <a:spLocks noChangeShapeType="1"/>
          </p:cNvSpPr>
          <p:nvPr/>
        </p:nvSpPr>
        <p:spPr bwMode="auto">
          <a:xfrm>
            <a:off x="6273800" y="51526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8" name="Line 139"/>
          <p:cNvSpPr>
            <a:spLocks noChangeShapeType="1"/>
          </p:cNvSpPr>
          <p:nvPr/>
        </p:nvSpPr>
        <p:spPr bwMode="auto">
          <a:xfrm>
            <a:off x="6680200" y="51399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9" name="Line 140"/>
          <p:cNvSpPr>
            <a:spLocks noChangeShapeType="1"/>
          </p:cNvSpPr>
          <p:nvPr/>
        </p:nvSpPr>
        <p:spPr bwMode="auto">
          <a:xfrm>
            <a:off x="7073900" y="51399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60" name="Line 141"/>
          <p:cNvSpPr>
            <a:spLocks noChangeShapeType="1"/>
          </p:cNvSpPr>
          <p:nvPr/>
        </p:nvSpPr>
        <p:spPr bwMode="auto">
          <a:xfrm>
            <a:off x="7454900" y="5139977"/>
            <a:ext cx="0" cy="3841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61" name="TextBox 44"/>
          <p:cNvSpPr txBox="1">
            <a:spLocks noChangeArrowheads="1"/>
          </p:cNvSpPr>
          <p:nvPr/>
        </p:nvSpPr>
        <p:spPr bwMode="auto">
          <a:xfrm>
            <a:off x="762000" y="3603277"/>
            <a:ext cx="88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Local</a:t>
            </a:r>
          </a:p>
        </p:txBody>
      </p:sp>
      <p:sp>
        <p:nvSpPr>
          <p:cNvPr id="34862" name="TextBox 45"/>
          <p:cNvSpPr txBox="1">
            <a:spLocks noChangeArrowheads="1"/>
          </p:cNvSpPr>
          <p:nvPr/>
        </p:nvSpPr>
        <p:spPr bwMode="auto">
          <a:xfrm>
            <a:off x="685800" y="5127277"/>
            <a:ext cx="1020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sz="2400">
                <a:solidFill>
                  <a:schemeClr val="tx1"/>
                </a:solidFill>
                <a:latin typeface="Times New Roman" pitchFamily="18" charset="0"/>
              </a:rPr>
              <a:t>Global</a:t>
            </a:r>
          </a:p>
        </p:txBody>
      </p:sp>
      <p:sp>
        <p:nvSpPr>
          <p:cNvPr id="34863" name="Text Box 97"/>
          <p:cNvSpPr txBox="1">
            <a:spLocks noChangeArrowheads="1"/>
          </p:cNvSpPr>
          <p:nvPr/>
        </p:nvSpPr>
        <p:spPr bwMode="auto">
          <a:xfrm>
            <a:off x="3505200" y="5127277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chemeClr val="bg1"/>
                </a:solidFill>
                <a:latin typeface="Times New Roman" pitchFamily="18" charset="0"/>
                <a:ea typeface="SimSun" pitchFamily="2" charset="-122"/>
              </a:rPr>
              <a:t>h</a:t>
            </a:r>
          </a:p>
        </p:txBody>
      </p:sp>
      <p:sp>
        <p:nvSpPr>
          <p:cNvPr id="49" name="Slide Number Placeholder 4">
            <a:extLst>
              <a:ext uri="{FF2B5EF4-FFF2-40B4-BE49-F238E27FC236}">
                <a16:creationId xmlns:a16="http://schemas.microsoft.com/office/drawing/2014/main" id="{4B325599-9778-214C-96E3-56D37F77A6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50" name="CuadroTexto 26">
            <a:extLst>
              <a:ext uri="{FF2B5EF4-FFF2-40B4-BE49-F238E27FC236}">
                <a16:creationId xmlns:a16="http://schemas.microsoft.com/office/drawing/2014/main" id="{1D7CA91C-AABD-7942-837F-4B563F3E4E2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91296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2" grpId="0" animBg="1"/>
      <p:bldP spid="34823" grpId="0" animBg="1"/>
      <p:bldP spid="34824" grpId="0" animBg="1"/>
      <p:bldP spid="34825" grpId="0"/>
      <p:bldP spid="34826" grpId="0" animBg="1"/>
      <p:bldP spid="34827" grpId="0"/>
      <p:bldP spid="34828" grpId="0"/>
      <p:bldP spid="34829" grpId="0"/>
      <p:bldP spid="34830" grpId="0"/>
      <p:bldP spid="34831" grpId="0"/>
      <p:bldP spid="34832" grpId="0"/>
      <p:bldP spid="34833" grpId="0"/>
      <p:bldP spid="34834" grpId="0"/>
      <p:bldP spid="34835" grpId="0"/>
      <p:bldP spid="34836" grpId="0"/>
      <p:bldP spid="34837" grpId="0"/>
      <p:bldP spid="34838" grpId="0"/>
      <p:bldP spid="34839" grpId="0" animBg="1"/>
      <p:bldP spid="34840" grpId="0" animBg="1"/>
      <p:bldP spid="34841" grpId="0" animBg="1"/>
      <p:bldP spid="34842" grpId="0" animBg="1"/>
      <p:bldP spid="34843" grpId="0" animBg="1"/>
      <p:bldP spid="34844" grpId="0" animBg="1"/>
      <p:bldP spid="34845" grpId="0" animBg="1"/>
      <p:bldP spid="34846" grpId="0" animBg="1"/>
      <p:bldP spid="34847" grpId="0" animBg="1"/>
      <p:bldP spid="34848" grpId="0" animBg="1"/>
      <p:bldP spid="34849" grpId="0" animBg="1"/>
      <p:bldP spid="34850" grpId="0" animBg="1"/>
      <p:bldP spid="34851" grpId="0" animBg="1"/>
      <p:bldP spid="34852" grpId="0" animBg="1"/>
      <p:bldP spid="34853" grpId="0" animBg="1"/>
      <p:bldP spid="34854" grpId="0" animBg="1"/>
      <p:bldP spid="34855" grpId="0" animBg="1"/>
      <p:bldP spid="34856" grpId="0" animBg="1"/>
      <p:bldP spid="34857" grpId="0" animBg="1"/>
      <p:bldP spid="34858" grpId="0" animBg="1"/>
      <p:bldP spid="34859" grpId="0" animBg="1"/>
      <p:bldP spid="34860" grpId="0" animBg="1"/>
      <p:bldP spid="34861" grpId="0"/>
      <p:bldP spid="34862" grpId="0"/>
      <p:bldP spid="3486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1"/>
          <p:cNvSpPr>
            <a:spLocks noChangeArrowheads="1"/>
          </p:cNvSpPr>
          <p:nvPr/>
        </p:nvSpPr>
        <p:spPr bwMode="auto">
          <a:xfrm>
            <a:off x="2537520" y="1821160"/>
            <a:ext cx="1447800" cy="1219200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6867" name="Line 19"/>
          <p:cNvSpPr>
            <a:spLocks noChangeShapeType="1"/>
          </p:cNvSpPr>
          <p:nvPr/>
        </p:nvSpPr>
        <p:spPr bwMode="auto">
          <a:xfrm>
            <a:off x="1851720" y="3116560"/>
            <a:ext cx="304800" cy="914400"/>
          </a:xfrm>
          <a:prstGeom prst="line">
            <a:avLst/>
          </a:prstGeom>
          <a:noFill/>
          <a:ln w="25400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Two-level Hierarchy</a:t>
            </a:r>
            <a:endParaRPr lang="en-US" altLang="zh-CN" dirty="0"/>
          </a:p>
        </p:txBody>
      </p:sp>
      <p:sp>
        <p:nvSpPr>
          <p:cNvPr id="36869" name="Rectangle 1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55976" y="1072480"/>
            <a:ext cx="4444132" cy="48768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rgbClr val="00B0F0"/>
                </a:solidFill>
                <a:ea typeface="SimSun" pitchFamily="2" charset="-122"/>
              </a:rPr>
              <a:t>Block queue</a:t>
            </a:r>
            <a:r>
              <a:rPr lang="en-US" altLang="zh-CN" sz="2900" dirty="0">
                <a:solidFill>
                  <a:srgbClr val="00B0F0"/>
                </a:solidFill>
                <a:ea typeface="SimSun" pitchFamily="2" charset="-122"/>
              </a:rPr>
              <a:t> </a:t>
            </a:r>
            <a:r>
              <a:rPr lang="en-US" altLang="zh-CN" dirty="0">
                <a:ea typeface="SimSun" pitchFamily="2" charset="-122"/>
              </a:rPr>
              <a:t>(b-queue)</a:t>
            </a:r>
          </a:p>
          <a:p>
            <a:pPr lvl="1" eaLnBrk="1" hangingPunct="1"/>
            <a:r>
              <a:rPr lang="en-US" altLang="zh-CN" dirty="0">
                <a:ea typeface="SimSun" pitchFamily="2" charset="-122"/>
              </a:rPr>
              <a:t>Inserted by all threads in a block</a:t>
            </a:r>
          </a:p>
          <a:p>
            <a:pPr lvl="1" eaLnBrk="1" hangingPunct="1"/>
            <a:r>
              <a:rPr lang="en-US" altLang="zh-CN" dirty="0">
                <a:ea typeface="SimSun" pitchFamily="2" charset="-122"/>
              </a:rPr>
              <a:t>Resides in Shared Memory</a:t>
            </a:r>
          </a:p>
          <a:p>
            <a:pPr eaLnBrk="1" hangingPunct="1"/>
            <a:r>
              <a:rPr lang="en-US" altLang="zh-CN" dirty="0">
                <a:solidFill>
                  <a:srgbClr val="0070C0"/>
                </a:solidFill>
                <a:ea typeface="SimSun" pitchFamily="2" charset="-122"/>
              </a:rPr>
              <a:t>Global queue </a:t>
            </a:r>
            <a:r>
              <a:rPr lang="en-US" altLang="zh-CN" dirty="0">
                <a:ea typeface="SimSun" pitchFamily="2" charset="-122"/>
              </a:rPr>
              <a:t>(g-queue)</a:t>
            </a:r>
          </a:p>
          <a:p>
            <a:pPr lvl="1" eaLnBrk="1" hangingPunct="1"/>
            <a:r>
              <a:rPr lang="en-US" altLang="zh-CN" dirty="0">
                <a:ea typeface="SimSun" pitchFamily="2" charset="-122"/>
              </a:rPr>
              <a:t>Inserted only when a block completes </a:t>
            </a:r>
          </a:p>
          <a:p>
            <a:pPr eaLnBrk="1" hangingPunct="1"/>
            <a:r>
              <a:rPr lang="en-US" altLang="zh-CN" dirty="0">
                <a:ea typeface="SimSun" pitchFamily="2" charset="-122"/>
              </a:rPr>
              <a:t>Problem:</a:t>
            </a:r>
          </a:p>
          <a:p>
            <a:pPr lvl="1" eaLnBrk="1" hangingPunct="1"/>
            <a:r>
              <a:rPr lang="en-US" altLang="zh-CN" sz="2200" dirty="0">
                <a:ea typeface="SimSun" pitchFamily="2" charset="-122"/>
              </a:rPr>
              <a:t>Collision on b-queues</a:t>
            </a:r>
          </a:p>
          <a:p>
            <a:pPr lvl="1" eaLnBrk="1" hangingPunct="1"/>
            <a:r>
              <a:rPr lang="en-US" altLang="zh-CN" sz="2200" dirty="0">
                <a:ea typeface="SimSun" pitchFamily="2" charset="-122"/>
              </a:rPr>
              <a:t>Threads in the same block can cause heavy contention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51520" y="3954760"/>
            <a:ext cx="3810000" cy="914400"/>
          </a:xfrm>
          <a:prstGeom prst="rect">
            <a:avLst/>
          </a:prstGeom>
          <a:noFill/>
          <a:ln w="254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1165920" y="4030960"/>
            <a:ext cx="2819400" cy="381000"/>
          </a:xfrm>
          <a:prstGeom prst="rect">
            <a:avLst/>
          </a:prstGeom>
          <a:solidFill>
            <a:srgbClr val="0070C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600">
                <a:solidFill>
                  <a:schemeClr val="bg1"/>
                </a:solidFill>
                <a:ea typeface="SimSun" pitchFamily="2" charset="-122"/>
              </a:rPr>
              <a:t>g-queue</a:t>
            </a:r>
          </a:p>
        </p:txBody>
      </p:sp>
      <p:sp>
        <p:nvSpPr>
          <p:cNvPr id="36872" name="Rectangle 10"/>
          <p:cNvSpPr>
            <a:spLocks noChangeArrowheads="1"/>
          </p:cNvSpPr>
          <p:nvPr/>
        </p:nvSpPr>
        <p:spPr bwMode="auto">
          <a:xfrm>
            <a:off x="1394520" y="2049760"/>
            <a:ext cx="1371600" cy="1219200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6873" name="Rectangle 14"/>
          <p:cNvSpPr>
            <a:spLocks noChangeArrowheads="1"/>
          </p:cNvSpPr>
          <p:nvPr/>
        </p:nvSpPr>
        <p:spPr bwMode="auto">
          <a:xfrm>
            <a:off x="3286820" y="2595860"/>
            <a:ext cx="533400" cy="304800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36874" name="Rectangle 15"/>
          <p:cNvSpPr>
            <a:spLocks noChangeArrowheads="1"/>
          </p:cNvSpPr>
          <p:nvPr/>
        </p:nvSpPr>
        <p:spPr bwMode="auto">
          <a:xfrm>
            <a:off x="1851720" y="2811760"/>
            <a:ext cx="838200" cy="304800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solidFill>
                <a:schemeClr val="bg1"/>
              </a:solidFill>
            </a:endParaRPr>
          </a:p>
        </p:txBody>
      </p:sp>
      <p:sp>
        <p:nvSpPr>
          <p:cNvPr id="36875" name="Rectangle 9"/>
          <p:cNvSpPr>
            <a:spLocks noChangeArrowheads="1"/>
          </p:cNvSpPr>
          <p:nvPr/>
        </p:nvSpPr>
        <p:spPr bwMode="auto">
          <a:xfrm>
            <a:off x="327720" y="2354560"/>
            <a:ext cx="1600200" cy="1219200"/>
          </a:xfrm>
          <a:prstGeom prst="rect">
            <a:avLst/>
          </a:prstGeom>
          <a:solidFill>
            <a:schemeClr val="bg1"/>
          </a:solidFill>
          <a:ln w="254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/>
          </a:p>
        </p:txBody>
      </p:sp>
      <p:sp>
        <p:nvSpPr>
          <p:cNvPr id="36876" name="Rectangle 16"/>
          <p:cNvSpPr>
            <a:spLocks noChangeArrowheads="1"/>
          </p:cNvSpPr>
          <p:nvPr/>
        </p:nvSpPr>
        <p:spPr bwMode="auto">
          <a:xfrm>
            <a:off x="708720" y="3116560"/>
            <a:ext cx="1066800" cy="304800"/>
          </a:xfrm>
          <a:prstGeom prst="rect">
            <a:avLst/>
          </a:prstGeom>
          <a:solidFill>
            <a:srgbClr val="00B0F0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600" dirty="0">
                <a:solidFill>
                  <a:schemeClr val="bg1"/>
                </a:solidFill>
                <a:ea typeface="SimSun" pitchFamily="2" charset="-122"/>
              </a:rPr>
              <a:t>b-queue</a:t>
            </a:r>
          </a:p>
        </p:txBody>
      </p:sp>
      <p:sp>
        <p:nvSpPr>
          <p:cNvPr id="36877" name="Line 17"/>
          <p:cNvSpPr>
            <a:spLocks noChangeShapeType="1"/>
          </p:cNvSpPr>
          <p:nvPr/>
        </p:nvSpPr>
        <p:spPr bwMode="auto">
          <a:xfrm>
            <a:off x="734120" y="3421360"/>
            <a:ext cx="431800" cy="609600"/>
          </a:xfrm>
          <a:prstGeom prst="line">
            <a:avLst/>
          </a:prstGeom>
          <a:noFill/>
          <a:ln w="25400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8" name="Line 18"/>
          <p:cNvSpPr>
            <a:spLocks noChangeShapeType="1"/>
          </p:cNvSpPr>
          <p:nvPr/>
        </p:nvSpPr>
        <p:spPr bwMode="auto">
          <a:xfrm>
            <a:off x="1775520" y="3408660"/>
            <a:ext cx="381000" cy="609600"/>
          </a:xfrm>
          <a:prstGeom prst="line">
            <a:avLst/>
          </a:prstGeom>
          <a:noFill/>
          <a:ln w="25400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79" name="Line 21"/>
          <p:cNvSpPr>
            <a:spLocks noChangeShapeType="1"/>
          </p:cNvSpPr>
          <p:nvPr/>
        </p:nvSpPr>
        <p:spPr bwMode="auto">
          <a:xfrm>
            <a:off x="2903240" y="2780928"/>
            <a:ext cx="228600" cy="0"/>
          </a:xfrm>
          <a:prstGeom prst="line">
            <a:avLst/>
          </a:prstGeom>
          <a:noFill/>
          <a:ln w="38100">
            <a:solidFill>
              <a:srgbClr val="00B0F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ln>
                <a:solidFill>
                  <a:srgbClr val="0070C0"/>
                </a:solidFill>
              </a:ln>
            </a:endParaRPr>
          </a:p>
        </p:txBody>
      </p:sp>
      <p:sp>
        <p:nvSpPr>
          <p:cNvPr id="36880" name="Line 22"/>
          <p:cNvSpPr>
            <a:spLocks noChangeShapeType="1"/>
          </p:cNvSpPr>
          <p:nvPr/>
        </p:nvSpPr>
        <p:spPr bwMode="auto">
          <a:xfrm>
            <a:off x="3299520" y="2887960"/>
            <a:ext cx="228600" cy="1143000"/>
          </a:xfrm>
          <a:prstGeom prst="line">
            <a:avLst/>
          </a:prstGeom>
          <a:noFill/>
          <a:ln w="25400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81" name="Line 23"/>
          <p:cNvSpPr>
            <a:spLocks noChangeShapeType="1"/>
          </p:cNvSpPr>
          <p:nvPr/>
        </p:nvSpPr>
        <p:spPr bwMode="auto">
          <a:xfrm>
            <a:off x="3820220" y="2900660"/>
            <a:ext cx="152400" cy="1143000"/>
          </a:xfrm>
          <a:prstGeom prst="line">
            <a:avLst/>
          </a:prstGeom>
          <a:noFill/>
          <a:ln w="25400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82" name="Text Box 25"/>
          <p:cNvSpPr txBox="1">
            <a:spLocks noChangeArrowheads="1"/>
          </p:cNvSpPr>
          <p:nvPr/>
        </p:nvSpPr>
        <p:spPr bwMode="auto">
          <a:xfrm>
            <a:off x="251520" y="4532610"/>
            <a:ext cx="12795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6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Global Mem</a:t>
            </a:r>
          </a:p>
        </p:txBody>
      </p:sp>
      <p:sp>
        <p:nvSpPr>
          <p:cNvPr id="36883" name="Text Box 26"/>
          <p:cNvSpPr txBox="1">
            <a:spLocks noChangeArrowheads="1"/>
          </p:cNvSpPr>
          <p:nvPr/>
        </p:nvSpPr>
        <p:spPr bwMode="auto">
          <a:xfrm>
            <a:off x="343892" y="2348880"/>
            <a:ext cx="13477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16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Shared Mem</a:t>
            </a:r>
          </a:p>
        </p:txBody>
      </p:sp>
      <p:sp>
        <p:nvSpPr>
          <p:cNvPr id="36884" name="Line 28"/>
          <p:cNvSpPr>
            <a:spLocks noChangeShapeType="1"/>
          </p:cNvSpPr>
          <p:nvPr/>
        </p:nvSpPr>
        <p:spPr bwMode="auto">
          <a:xfrm>
            <a:off x="2689920" y="3116560"/>
            <a:ext cx="304800" cy="914400"/>
          </a:xfrm>
          <a:prstGeom prst="line">
            <a:avLst/>
          </a:prstGeom>
          <a:noFill/>
          <a:ln w="25400">
            <a:solidFill>
              <a:srgbClr val="080808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DBA52A04-15EF-EF4A-B096-7187246874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23" name="CuadroTexto 26">
            <a:extLst>
              <a:ext uri="{FF2B5EF4-FFF2-40B4-BE49-F238E27FC236}">
                <a16:creationId xmlns:a16="http://schemas.microsoft.com/office/drawing/2014/main" id="{DB6AB3CF-AAFF-874F-99EA-CD276CF2D94B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53269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7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/>
      <p:bldP spid="36883" grpId="0"/>
      <p:bldP spid="3688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Hierarchical Queue Management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B050"/>
                </a:solidFill>
                <a:ea typeface="SimSun" pitchFamily="2" charset="-122"/>
              </a:rPr>
              <a:t>Advantage</a:t>
            </a:r>
            <a:r>
              <a:rPr lang="en-US" altLang="zh-CN" dirty="0">
                <a:ea typeface="SimSun" pitchFamily="2" charset="-122"/>
              </a:rPr>
              <a:t> and </a:t>
            </a:r>
            <a:r>
              <a:rPr lang="en-US" altLang="zh-CN" dirty="0">
                <a:solidFill>
                  <a:srgbClr val="C00000"/>
                </a:solidFill>
                <a:ea typeface="SimSun" pitchFamily="2" charset="-122"/>
              </a:rPr>
              <a:t>limitation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The technique can be applied to any inherently sequential data structure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As long as the </a:t>
            </a:r>
            <a:r>
              <a:rPr lang="en-US" altLang="zh-CN" dirty="0">
                <a:solidFill>
                  <a:srgbClr val="7030A0"/>
                </a:solidFill>
                <a:ea typeface="SimSun" pitchFamily="2" charset="-122"/>
              </a:rPr>
              <a:t>exact global ordering between queue contents is not required </a:t>
            </a:r>
            <a:r>
              <a:rPr lang="en-US" altLang="zh-CN" dirty="0">
                <a:ea typeface="SimSun" pitchFamily="2" charset="-122"/>
              </a:rPr>
              <a:t>for correctness or optimality (more of a list)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The b-queues are limited by the capacity of shared memory</a:t>
            </a:r>
          </a:p>
          <a:p>
            <a:pPr lvl="2"/>
            <a:r>
              <a:rPr lang="en-US" altLang="zh-CN" dirty="0">
                <a:ea typeface="SimSun" pitchFamily="2" charset="-122"/>
              </a:rPr>
              <a:t>If we know the upper limit of the degree, we can adjust the number of threads per block accordingly</a:t>
            </a:r>
          </a:p>
          <a:p>
            <a:pPr lvl="2"/>
            <a:r>
              <a:rPr lang="en-US" altLang="zh-CN" dirty="0">
                <a:ea typeface="SimSun" pitchFamily="2" charset="-122"/>
              </a:rPr>
              <a:t>Overflow mechanism to ensure robustness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82DC9F-3E5D-9D45-9661-6AB55F043D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6036FE8E-DE0D-1B46-A9B5-B5425502FF06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349510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ea typeface="SimSun" pitchFamily="2" charset="-122"/>
              </a:rPr>
              <a:t>Kernel Arrangement</a:t>
            </a:r>
          </a:p>
        </p:txBody>
      </p:sp>
      <p:sp>
        <p:nvSpPr>
          <p:cNvPr id="4505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92525" y="1196752"/>
            <a:ext cx="5199955" cy="3810000"/>
          </a:xfrm>
        </p:spPr>
        <p:txBody>
          <a:bodyPr/>
          <a:lstStyle/>
          <a:p>
            <a:r>
              <a:rPr lang="en-US" altLang="zh-CN" dirty="0">
                <a:ea typeface="SimSun" pitchFamily="2" charset="-122"/>
              </a:rPr>
              <a:t>Creating global barriers needs frequent kernel launches</a:t>
            </a:r>
          </a:p>
          <a:p>
            <a:r>
              <a:rPr lang="en-US" altLang="zh-CN" dirty="0">
                <a:ea typeface="SimSun" pitchFamily="2" charset="-122"/>
              </a:rPr>
              <a:t>Too much overhead</a:t>
            </a:r>
          </a:p>
          <a:p>
            <a:r>
              <a:rPr lang="en-US" altLang="zh-CN" dirty="0">
                <a:ea typeface="SimSun" pitchFamily="2" charset="-122"/>
              </a:rPr>
              <a:t>Solutions: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Partially use GPU-synchronization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Multi-layer Kernel Arrangement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Dynamic Parallelism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Persistent threads with global barriers</a:t>
            </a:r>
          </a:p>
          <a:p>
            <a:pPr lvl="1"/>
            <a:endParaRPr lang="en-US" altLang="zh-CN" dirty="0">
              <a:ea typeface="SimSun" pitchFamily="2" charset="-122"/>
            </a:endParaRPr>
          </a:p>
        </p:txBody>
      </p:sp>
      <p:sp>
        <p:nvSpPr>
          <p:cNvPr id="45060" name="Oval 6"/>
          <p:cNvSpPr>
            <a:spLocks noChangeAspect="1" noChangeArrowheads="1"/>
          </p:cNvSpPr>
          <p:nvPr/>
        </p:nvSpPr>
        <p:spPr bwMode="auto">
          <a:xfrm>
            <a:off x="1106062" y="1591147"/>
            <a:ext cx="324000" cy="324000"/>
          </a:xfrm>
          <a:prstGeom prst="ellipse">
            <a:avLst/>
          </a:prstGeom>
          <a:solidFill>
            <a:srgbClr val="0070C0"/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dirty="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AADC8B-7C4A-4D43-A6EC-4731BA254293}"/>
              </a:ext>
            </a:extLst>
          </p:cNvPr>
          <p:cNvGrpSpPr/>
          <p:nvPr/>
        </p:nvGrpSpPr>
        <p:grpSpPr>
          <a:xfrm>
            <a:off x="438845" y="1844824"/>
            <a:ext cx="1224113" cy="1072730"/>
            <a:chOff x="438845" y="1844824"/>
            <a:chExt cx="1224113" cy="1072730"/>
          </a:xfrm>
        </p:grpSpPr>
        <p:sp>
          <p:nvSpPr>
            <p:cNvPr id="45066" name="Oval 12"/>
            <p:cNvSpPr>
              <a:spLocks noChangeAspect="1" noChangeArrowheads="1"/>
            </p:cNvSpPr>
            <p:nvPr/>
          </p:nvSpPr>
          <p:spPr bwMode="auto">
            <a:xfrm>
              <a:off x="438845" y="2587204"/>
              <a:ext cx="324000" cy="324000"/>
            </a:xfrm>
            <a:prstGeom prst="ellipse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45068" name="Oval 14"/>
            <p:cNvSpPr>
              <a:spLocks noChangeAspect="1" noChangeArrowheads="1"/>
            </p:cNvSpPr>
            <p:nvPr/>
          </p:nvSpPr>
          <p:spPr bwMode="auto">
            <a:xfrm>
              <a:off x="892870" y="2590379"/>
              <a:ext cx="324000" cy="324000"/>
            </a:xfrm>
            <a:prstGeom prst="ellipse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45069" name="Oval 15"/>
            <p:cNvSpPr>
              <a:spLocks noChangeAspect="1" noChangeArrowheads="1"/>
            </p:cNvSpPr>
            <p:nvPr/>
          </p:nvSpPr>
          <p:spPr bwMode="auto">
            <a:xfrm>
              <a:off x="1338958" y="2593554"/>
              <a:ext cx="324000" cy="324000"/>
            </a:xfrm>
            <a:prstGeom prst="ellipse">
              <a:avLst/>
            </a:prstGeom>
            <a:solidFill>
              <a:srgbClr val="7A81FF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45078" name="Line 24"/>
            <p:cNvSpPr>
              <a:spLocks noChangeShapeType="1"/>
            </p:cNvSpPr>
            <p:nvPr/>
          </p:nvSpPr>
          <p:spPr bwMode="auto">
            <a:xfrm flipH="1">
              <a:off x="688082" y="1844824"/>
              <a:ext cx="450227" cy="742378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79" name="Line 25"/>
            <p:cNvSpPr>
              <a:spLocks noChangeShapeType="1"/>
            </p:cNvSpPr>
            <p:nvPr/>
          </p:nvSpPr>
          <p:spPr bwMode="auto">
            <a:xfrm>
              <a:off x="1338958" y="1903696"/>
              <a:ext cx="131762" cy="683504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80" name="Line 26"/>
            <p:cNvSpPr>
              <a:spLocks noChangeShapeType="1"/>
            </p:cNvSpPr>
            <p:nvPr/>
          </p:nvSpPr>
          <p:spPr bwMode="auto">
            <a:xfrm flipH="1">
              <a:off x="1051620" y="1915147"/>
              <a:ext cx="165250" cy="691677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D2B2F23-70D3-F64C-B57C-E1F3BB1B0075}"/>
              </a:ext>
            </a:extLst>
          </p:cNvPr>
          <p:cNvGrpSpPr/>
          <p:nvPr/>
        </p:nvGrpSpPr>
        <p:grpSpPr>
          <a:xfrm>
            <a:off x="688083" y="2901430"/>
            <a:ext cx="1143150" cy="970211"/>
            <a:chOff x="688083" y="2901430"/>
            <a:chExt cx="1143150" cy="970211"/>
          </a:xfrm>
        </p:grpSpPr>
        <p:sp>
          <p:nvSpPr>
            <p:cNvPr id="45072" name="Oval 18"/>
            <p:cNvSpPr>
              <a:spLocks noChangeAspect="1" noChangeArrowheads="1"/>
            </p:cNvSpPr>
            <p:nvPr/>
          </p:nvSpPr>
          <p:spPr bwMode="auto">
            <a:xfrm>
              <a:off x="688083" y="3542879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8</a:t>
              </a:r>
            </a:p>
          </p:txBody>
        </p:sp>
        <p:sp>
          <p:nvSpPr>
            <p:cNvPr id="45073" name="Oval 19"/>
            <p:cNvSpPr>
              <a:spLocks noChangeAspect="1" noChangeArrowheads="1"/>
            </p:cNvSpPr>
            <p:nvPr/>
          </p:nvSpPr>
          <p:spPr bwMode="auto">
            <a:xfrm>
              <a:off x="1507233" y="3547641"/>
              <a:ext cx="324000" cy="32400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dirty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45081" name="Line 27"/>
            <p:cNvSpPr>
              <a:spLocks noChangeShapeType="1"/>
            </p:cNvSpPr>
            <p:nvPr/>
          </p:nvSpPr>
          <p:spPr bwMode="auto">
            <a:xfrm flipH="1">
              <a:off x="859680" y="2901430"/>
              <a:ext cx="152402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082" name="Line 28"/>
            <p:cNvSpPr>
              <a:spLocks noChangeShapeType="1"/>
            </p:cNvSpPr>
            <p:nvPr/>
          </p:nvSpPr>
          <p:spPr bwMode="auto">
            <a:xfrm>
              <a:off x="1537028" y="2917554"/>
              <a:ext cx="82971" cy="641450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084" name="Line 30"/>
          <p:cNvSpPr>
            <a:spLocks noChangeShapeType="1"/>
          </p:cNvSpPr>
          <p:nvPr/>
        </p:nvSpPr>
        <p:spPr bwMode="auto">
          <a:xfrm>
            <a:off x="251520" y="2322091"/>
            <a:ext cx="2196000" cy="0"/>
          </a:xfrm>
          <a:prstGeom prst="line">
            <a:avLst/>
          </a:prstGeom>
          <a:noFill/>
          <a:ln w="25400">
            <a:solidFill>
              <a:srgbClr val="C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85" name="Line 31"/>
          <p:cNvSpPr>
            <a:spLocks noChangeShapeType="1"/>
          </p:cNvSpPr>
          <p:nvPr/>
        </p:nvSpPr>
        <p:spPr bwMode="auto">
          <a:xfrm>
            <a:off x="251520" y="3236491"/>
            <a:ext cx="2196000" cy="0"/>
          </a:xfrm>
          <a:prstGeom prst="line">
            <a:avLst/>
          </a:prstGeom>
          <a:noFill/>
          <a:ln w="25400">
            <a:solidFill>
              <a:srgbClr val="C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86" name="Text Box 32"/>
          <p:cNvSpPr txBox="1">
            <a:spLocks noChangeArrowheads="1"/>
          </p:cNvSpPr>
          <p:nvPr/>
        </p:nvSpPr>
        <p:spPr bwMode="auto">
          <a:xfrm>
            <a:off x="1584030" y="1556792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call</a:t>
            </a:r>
          </a:p>
        </p:txBody>
      </p:sp>
      <p:sp>
        <p:nvSpPr>
          <p:cNvPr id="45087" name="Text Box 33"/>
          <p:cNvSpPr txBox="1">
            <a:spLocks noChangeArrowheads="1"/>
          </p:cNvSpPr>
          <p:nvPr/>
        </p:nvSpPr>
        <p:spPr bwMode="auto">
          <a:xfrm>
            <a:off x="1974922" y="3464173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call</a:t>
            </a:r>
          </a:p>
        </p:txBody>
      </p:sp>
      <p:sp>
        <p:nvSpPr>
          <p:cNvPr id="45088" name="Text Box 34"/>
          <p:cNvSpPr txBox="1">
            <a:spLocks noChangeArrowheads="1"/>
          </p:cNvSpPr>
          <p:nvPr/>
        </p:nvSpPr>
        <p:spPr bwMode="auto">
          <a:xfrm>
            <a:off x="1763688" y="2563242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0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call</a:t>
            </a:r>
          </a:p>
        </p:txBody>
      </p:sp>
      <p:sp>
        <p:nvSpPr>
          <p:cNvPr id="27" name="Slide Number Placeholder 4">
            <a:extLst>
              <a:ext uri="{FF2B5EF4-FFF2-40B4-BE49-F238E27FC236}">
                <a16:creationId xmlns:a16="http://schemas.microsoft.com/office/drawing/2014/main" id="{26496CE1-4EE3-F545-9163-5945BB854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28" name="CuadroTexto 26">
            <a:extLst>
              <a:ext uri="{FF2B5EF4-FFF2-40B4-BE49-F238E27FC236}">
                <a16:creationId xmlns:a16="http://schemas.microsoft.com/office/drawing/2014/main" id="{82DC5848-0CA9-0644-A7D1-2D5AF60FEA4F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FED6AFD-DFAA-C142-8159-DC091E088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4509120"/>
            <a:ext cx="1956401" cy="190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0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4" grpId="0" animBg="1"/>
      <p:bldP spid="45085" grpId="0" animBg="1"/>
      <p:bldP spid="45087" grpId="0"/>
      <p:bldP spid="4508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ea typeface="SimSun" pitchFamily="2" charset="-122"/>
              </a:rPr>
              <a:t>Hierarchical Kernel Arrangement</a:t>
            </a:r>
          </a:p>
        </p:txBody>
      </p:sp>
      <p:sp>
        <p:nvSpPr>
          <p:cNvPr id="47107" name="Rectangle 176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TW" dirty="0">
                <a:ea typeface="PMingLiU" pitchFamily="18" charset="-120"/>
              </a:rPr>
              <a:t>Customize kernels based on the size of frontiers</a:t>
            </a:r>
          </a:p>
          <a:p>
            <a:pPr eaLnBrk="1" hangingPunct="1"/>
            <a:r>
              <a:rPr lang="en-US" altLang="zh-TW" dirty="0">
                <a:ea typeface="PMingLiU" pitchFamily="18" charset="-120"/>
              </a:rPr>
              <a:t>Use fast barrier synchronization when the frontier is small</a:t>
            </a:r>
          </a:p>
          <a:p>
            <a:pPr eaLnBrk="1" hangingPunct="1">
              <a:buFont typeface="Arial" pitchFamily="34" charset="0"/>
              <a:buNone/>
            </a:pPr>
            <a:endParaRPr lang="en-US" altLang="zh-TW" dirty="0">
              <a:ea typeface="PMingLiU" pitchFamily="18" charset="-12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8062281-02B7-F546-813A-E700AFD66DE6}"/>
              </a:ext>
            </a:extLst>
          </p:cNvPr>
          <p:cNvGrpSpPr/>
          <p:nvPr/>
        </p:nvGrpSpPr>
        <p:grpSpPr>
          <a:xfrm>
            <a:off x="626616" y="2420888"/>
            <a:ext cx="379413" cy="755650"/>
            <a:chOff x="626616" y="2420888"/>
            <a:chExt cx="379413" cy="755650"/>
          </a:xfrm>
        </p:grpSpPr>
        <p:sp>
          <p:nvSpPr>
            <p:cNvPr id="47108" name="Line 5"/>
            <p:cNvSpPr>
              <a:spLocks noChangeShapeType="1"/>
            </p:cNvSpPr>
            <p:nvPr/>
          </p:nvSpPr>
          <p:spPr bwMode="auto">
            <a:xfrm>
              <a:off x="626616" y="24208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09" name="Line 6"/>
            <p:cNvSpPr>
              <a:spLocks noChangeShapeType="1"/>
            </p:cNvSpPr>
            <p:nvPr/>
          </p:nvSpPr>
          <p:spPr bwMode="auto">
            <a:xfrm flipV="1">
              <a:off x="731391" y="24208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0" name="Line 7"/>
            <p:cNvSpPr>
              <a:spLocks noChangeShapeType="1"/>
            </p:cNvSpPr>
            <p:nvPr/>
          </p:nvSpPr>
          <p:spPr bwMode="auto">
            <a:xfrm>
              <a:off x="815529" y="24272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1" name="Line 8"/>
            <p:cNvSpPr>
              <a:spLocks noChangeShapeType="1"/>
            </p:cNvSpPr>
            <p:nvPr/>
          </p:nvSpPr>
          <p:spPr bwMode="auto">
            <a:xfrm flipV="1">
              <a:off x="921891" y="24272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2" name="Line 17"/>
            <p:cNvSpPr>
              <a:spLocks noChangeShapeType="1"/>
            </p:cNvSpPr>
            <p:nvPr/>
          </p:nvSpPr>
          <p:spPr bwMode="auto">
            <a:xfrm>
              <a:off x="626616" y="24970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3" name="Line 18"/>
            <p:cNvSpPr>
              <a:spLocks noChangeShapeType="1"/>
            </p:cNvSpPr>
            <p:nvPr/>
          </p:nvSpPr>
          <p:spPr bwMode="auto">
            <a:xfrm flipV="1">
              <a:off x="731391" y="24970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4" name="Line 19"/>
            <p:cNvSpPr>
              <a:spLocks noChangeShapeType="1"/>
            </p:cNvSpPr>
            <p:nvPr/>
          </p:nvSpPr>
          <p:spPr bwMode="auto">
            <a:xfrm>
              <a:off x="815529" y="25034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5" name="Line 20"/>
            <p:cNvSpPr>
              <a:spLocks noChangeShapeType="1"/>
            </p:cNvSpPr>
            <p:nvPr/>
          </p:nvSpPr>
          <p:spPr bwMode="auto">
            <a:xfrm flipV="1">
              <a:off x="921891" y="25034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6" name="Line 26"/>
            <p:cNvSpPr>
              <a:spLocks noChangeShapeType="1"/>
            </p:cNvSpPr>
            <p:nvPr/>
          </p:nvSpPr>
          <p:spPr bwMode="auto">
            <a:xfrm>
              <a:off x="626616" y="25732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7" name="Line 27"/>
            <p:cNvSpPr>
              <a:spLocks noChangeShapeType="1"/>
            </p:cNvSpPr>
            <p:nvPr/>
          </p:nvSpPr>
          <p:spPr bwMode="auto">
            <a:xfrm flipV="1">
              <a:off x="731391" y="25732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8" name="Line 28"/>
            <p:cNvSpPr>
              <a:spLocks noChangeShapeType="1"/>
            </p:cNvSpPr>
            <p:nvPr/>
          </p:nvSpPr>
          <p:spPr bwMode="auto">
            <a:xfrm>
              <a:off x="815529" y="25796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9" name="Line 29"/>
            <p:cNvSpPr>
              <a:spLocks noChangeShapeType="1"/>
            </p:cNvSpPr>
            <p:nvPr/>
          </p:nvSpPr>
          <p:spPr bwMode="auto">
            <a:xfrm flipV="1">
              <a:off x="921891" y="25796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0" name="Line 35"/>
            <p:cNvSpPr>
              <a:spLocks noChangeShapeType="1"/>
            </p:cNvSpPr>
            <p:nvPr/>
          </p:nvSpPr>
          <p:spPr bwMode="auto">
            <a:xfrm>
              <a:off x="626616" y="26494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1" name="Line 36"/>
            <p:cNvSpPr>
              <a:spLocks noChangeShapeType="1"/>
            </p:cNvSpPr>
            <p:nvPr/>
          </p:nvSpPr>
          <p:spPr bwMode="auto">
            <a:xfrm flipV="1">
              <a:off x="731391" y="26494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2" name="Line 37"/>
            <p:cNvSpPr>
              <a:spLocks noChangeShapeType="1"/>
            </p:cNvSpPr>
            <p:nvPr/>
          </p:nvSpPr>
          <p:spPr bwMode="auto">
            <a:xfrm>
              <a:off x="815529" y="26558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3" name="Line 38"/>
            <p:cNvSpPr>
              <a:spLocks noChangeShapeType="1"/>
            </p:cNvSpPr>
            <p:nvPr/>
          </p:nvSpPr>
          <p:spPr bwMode="auto">
            <a:xfrm flipV="1">
              <a:off x="921891" y="26558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4" name="Line 44"/>
            <p:cNvSpPr>
              <a:spLocks noChangeShapeType="1"/>
            </p:cNvSpPr>
            <p:nvPr/>
          </p:nvSpPr>
          <p:spPr bwMode="auto">
            <a:xfrm>
              <a:off x="626616" y="27256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5" name="Line 45"/>
            <p:cNvSpPr>
              <a:spLocks noChangeShapeType="1"/>
            </p:cNvSpPr>
            <p:nvPr/>
          </p:nvSpPr>
          <p:spPr bwMode="auto">
            <a:xfrm flipV="1">
              <a:off x="731391" y="27256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6" name="Line 46"/>
            <p:cNvSpPr>
              <a:spLocks noChangeShapeType="1"/>
            </p:cNvSpPr>
            <p:nvPr/>
          </p:nvSpPr>
          <p:spPr bwMode="auto">
            <a:xfrm>
              <a:off x="815529" y="27320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47"/>
            <p:cNvSpPr>
              <a:spLocks noChangeShapeType="1"/>
            </p:cNvSpPr>
            <p:nvPr/>
          </p:nvSpPr>
          <p:spPr bwMode="auto">
            <a:xfrm flipV="1">
              <a:off x="921891" y="27320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8" name="Line 53"/>
            <p:cNvSpPr>
              <a:spLocks noChangeShapeType="1"/>
            </p:cNvSpPr>
            <p:nvPr/>
          </p:nvSpPr>
          <p:spPr bwMode="auto">
            <a:xfrm>
              <a:off x="626616" y="28018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9" name="Line 54"/>
            <p:cNvSpPr>
              <a:spLocks noChangeShapeType="1"/>
            </p:cNvSpPr>
            <p:nvPr/>
          </p:nvSpPr>
          <p:spPr bwMode="auto">
            <a:xfrm flipV="1">
              <a:off x="731391" y="28018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0" name="Line 55"/>
            <p:cNvSpPr>
              <a:spLocks noChangeShapeType="1"/>
            </p:cNvSpPr>
            <p:nvPr/>
          </p:nvSpPr>
          <p:spPr bwMode="auto">
            <a:xfrm>
              <a:off x="815529" y="28082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1" name="Line 56"/>
            <p:cNvSpPr>
              <a:spLocks noChangeShapeType="1"/>
            </p:cNvSpPr>
            <p:nvPr/>
          </p:nvSpPr>
          <p:spPr bwMode="auto">
            <a:xfrm flipV="1">
              <a:off x="921891" y="28082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2" name="Line 62"/>
            <p:cNvSpPr>
              <a:spLocks noChangeShapeType="1"/>
            </p:cNvSpPr>
            <p:nvPr/>
          </p:nvSpPr>
          <p:spPr bwMode="auto">
            <a:xfrm>
              <a:off x="626616" y="28780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3" name="Line 63"/>
            <p:cNvSpPr>
              <a:spLocks noChangeShapeType="1"/>
            </p:cNvSpPr>
            <p:nvPr/>
          </p:nvSpPr>
          <p:spPr bwMode="auto">
            <a:xfrm flipV="1">
              <a:off x="731391" y="28780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4" name="Line 64"/>
            <p:cNvSpPr>
              <a:spLocks noChangeShapeType="1"/>
            </p:cNvSpPr>
            <p:nvPr/>
          </p:nvSpPr>
          <p:spPr bwMode="auto">
            <a:xfrm>
              <a:off x="815529" y="28844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5" name="Line 65"/>
            <p:cNvSpPr>
              <a:spLocks noChangeShapeType="1"/>
            </p:cNvSpPr>
            <p:nvPr/>
          </p:nvSpPr>
          <p:spPr bwMode="auto">
            <a:xfrm flipV="1">
              <a:off x="921891" y="28844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6" name="Line 71"/>
            <p:cNvSpPr>
              <a:spLocks noChangeShapeType="1"/>
            </p:cNvSpPr>
            <p:nvPr/>
          </p:nvSpPr>
          <p:spPr bwMode="auto">
            <a:xfrm>
              <a:off x="626616" y="29542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7" name="Line 72"/>
            <p:cNvSpPr>
              <a:spLocks noChangeShapeType="1"/>
            </p:cNvSpPr>
            <p:nvPr/>
          </p:nvSpPr>
          <p:spPr bwMode="auto">
            <a:xfrm flipV="1">
              <a:off x="731391" y="29542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8" name="Line 73"/>
            <p:cNvSpPr>
              <a:spLocks noChangeShapeType="1"/>
            </p:cNvSpPr>
            <p:nvPr/>
          </p:nvSpPr>
          <p:spPr bwMode="auto">
            <a:xfrm>
              <a:off x="815529" y="29606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9" name="Line 74"/>
            <p:cNvSpPr>
              <a:spLocks noChangeShapeType="1"/>
            </p:cNvSpPr>
            <p:nvPr/>
          </p:nvSpPr>
          <p:spPr bwMode="auto">
            <a:xfrm flipV="1">
              <a:off x="921891" y="29606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0" name="Line 80"/>
            <p:cNvSpPr>
              <a:spLocks noChangeShapeType="1"/>
            </p:cNvSpPr>
            <p:nvPr/>
          </p:nvSpPr>
          <p:spPr bwMode="auto">
            <a:xfrm>
              <a:off x="626616" y="30304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1" name="Line 81"/>
            <p:cNvSpPr>
              <a:spLocks noChangeShapeType="1"/>
            </p:cNvSpPr>
            <p:nvPr/>
          </p:nvSpPr>
          <p:spPr bwMode="auto">
            <a:xfrm flipV="1">
              <a:off x="731391" y="30304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2" name="Line 82"/>
            <p:cNvSpPr>
              <a:spLocks noChangeShapeType="1"/>
            </p:cNvSpPr>
            <p:nvPr/>
          </p:nvSpPr>
          <p:spPr bwMode="auto">
            <a:xfrm>
              <a:off x="815529" y="30368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3" name="Line 83"/>
            <p:cNvSpPr>
              <a:spLocks noChangeShapeType="1"/>
            </p:cNvSpPr>
            <p:nvPr/>
          </p:nvSpPr>
          <p:spPr bwMode="auto">
            <a:xfrm flipV="1">
              <a:off x="921891" y="30368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44" name="Text Box 97"/>
          <p:cNvSpPr txBox="1">
            <a:spLocks noChangeArrowheads="1"/>
          </p:cNvSpPr>
          <p:nvPr/>
        </p:nvSpPr>
        <p:spPr bwMode="auto">
          <a:xfrm>
            <a:off x="3923928" y="2420888"/>
            <a:ext cx="49341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1: Intra-block synchronization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	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431DB4C-65C2-8D4E-94FA-09FD4B41E238}"/>
              </a:ext>
            </a:extLst>
          </p:cNvPr>
          <p:cNvGrpSpPr/>
          <p:nvPr/>
        </p:nvGrpSpPr>
        <p:grpSpPr>
          <a:xfrm>
            <a:off x="601216" y="3233688"/>
            <a:ext cx="4546600" cy="1625600"/>
            <a:chOff x="601216" y="3233688"/>
            <a:chExt cx="4546600" cy="1625600"/>
          </a:xfrm>
        </p:grpSpPr>
        <p:grpSp>
          <p:nvGrpSpPr>
            <p:cNvPr id="47145" name="Group 98"/>
            <p:cNvGrpSpPr>
              <a:grpSpLocks/>
            </p:cNvGrpSpPr>
            <p:nvPr/>
          </p:nvGrpSpPr>
          <p:grpSpPr bwMode="auto">
            <a:xfrm>
              <a:off x="2112516" y="3246388"/>
              <a:ext cx="762000" cy="152400"/>
              <a:chOff x="2016" y="1536"/>
              <a:chExt cx="1736" cy="208"/>
            </a:xfrm>
          </p:grpSpPr>
          <p:sp>
            <p:nvSpPr>
              <p:cNvPr id="48230" name="Line 9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1" name="Line 10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2" name="Line 10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3" name="Line 10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4" name="Line 10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5" name="Line 10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6" name="Line 10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7" name="Line 10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6" name="Group 107"/>
            <p:cNvGrpSpPr>
              <a:grpSpLocks/>
            </p:cNvGrpSpPr>
            <p:nvPr/>
          </p:nvGrpSpPr>
          <p:grpSpPr bwMode="auto">
            <a:xfrm>
              <a:off x="2112516" y="3322588"/>
              <a:ext cx="762000" cy="152400"/>
              <a:chOff x="2016" y="1536"/>
              <a:chExt cx="1736" cy="208"/>
            </a:xfrm>
          </p:grpSpPr>
          <p:sp>
            <p:nvSpPr>
              <p:cNvPr id="48222" name="Line 10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3" name="Line 10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4" name="Line 11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5" name="Line 11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6" name="Line 11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7" name="Line 11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8" name="Line 11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9" name="Line 11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7" name="Group 116"/>
            <p:cNvGrpSpPr>
              <a:grpSpLocks/>
            </p:cNvGrpSpPr>
            <p:nvPr/>
          </p:nvGrpSpPr>
          <p:grpSpPr bwMode="auto">
            <a:xfrm>
              <a:off x="2112516" y="3398788"/>
              <a:ext cx="762000" cy="152400"/>
              <a:chOff x="2016" y="1536"/>
              <a:chExt cx="1736" cy="208"/>
            </a:xfrm>
          </p:grpSpPr>
          <p:sp>
            <p:nvSpPr>
              <p:cNvPr id="48214" name="Line 11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5" name="Line 11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6" name="Line 11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7" name="Line 12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8" name="Line 12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9" name="Line 12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0" name="Line 12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1" name="Line 12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8" name="Group 125"/>
            <p:cNvGrpSpPr>
              <a:grpSpLocks/>
            </p:cNvGrpSpPr>
            <p:nvPr/>
          </p:nvGrpSpPr>
          <p:grpSpPr bwMode="auto">
            <a:xfrm>
              <a:off x="2112516" y="3474988"/>
              <a:ext cx="762000" cy="152400"/>
              <a:chOff x="2016" y="1536"/>
              <a:chExt cx="1736" cy="208"/>
            </a:xfrm>
          </p:grpSpPr>
          <p:sp>
            <p:nvSpPr>
              <p:cNvPr id="48206" name="Line 12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7" name="Line 12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8" name="Line 12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9" name="Line 12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0" name="Line 13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1" name="Line 13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2" name="Line 13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3" name="Line 13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9" name="Group 134"/>
            <p:cNvGrpSpPr>
              <a:grpSpLocks/>
            </p:cNvGrpSpPr>
            <p:nvPr/>
          </p:nvGrpSpPr>
          <p:grpSpPr bwMode="auto">
            <a:xfrm>
              <a:off x="2112516" y="3551188"/>
              <a:ext cx="762000" cy="152400"/>
              <a:chOff x="2016" y="1536"/>
              <a:chExt cx="1736" cy="208"/>
            </a:xfrm>
          </p:grpSpPr>
          <p:sp>
            <p:nvSpPr>
              <p:cNvPr id="48198" name="Line 13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9" name="Line 13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0" name="Line 13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1" name="Line 13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2" name="Line 13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3" name="Line 14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4" name="Line 14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5" name="Line 14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0" name="Group 143"/>
            <p:cNvGrpSpPr>
              <a:grpSpLocks/>
            </p:cNvGrpSpPr>
            <p:nvPr/>
          </p:nvGrpSpPr>
          <p:grpSpPr bwMode="auto">
            <a:xfrm>
              <a:off x="2112516" y="3627388"/>
              <a:ext cx="762000" cy="152400"/>
              <a:chOff x="2016" y="1536"/>
              <a:chExt cx="1736" cy="208"/>
            </a:xfrm>
          </p:grpSpPr>
          <p:sp>
            <p:nvSpPr>
              <p:cNvPr id="48190" name="Line 14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1" name="Line 14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2" name="Line 14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3" name="Line 14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4" name="Line 14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5" name="Line 14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6" name="Line 15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7" name="Line 15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1" name="Group 152"/>
            <p:cNvGrpSpPr>
              <a:grpSpLocks/>
            </p:cNvGrpSpPr>
            <p:nvPr/>
          </p:nvGrpSpPr>
          <p:grpSpPr bwMode="auto">
            <a:xfrm>
              <a:off x="2112516" y="3703588"/>
              <a:ext cx="762000" cy="152400"/>
              <a:chOff x="2016" y="1536"/>
              <a:chExt cx="1736" cy="208"/>
            </a:xfrm>
          </p:grpSpPr>
          <p:sp>
            <p:nvSpPr>
              <p:cNvPr id="48182" name="Line 15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3" name="Line 15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4" name="Line 15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5" name="Line 15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6" name="Line 15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7" name="Line 15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8" name="Line 15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9" name="Line 16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2" name="Group 161"/>
            <p:cNvGrpSpPr>
              <a:grpSpLocks/>
            </p:cNvGrpSpPr>
            <p:nvPr/>
          </p:nvGrpSpPr>
          <p:grpSpPr bwMode="auto">
            <a:xfrm>
              <a:off x="2112516" y="3779788"/>
              <a:ext cx="762000" cy="152400"/>
              <a:chOff x="2016" y="1536"/>
              <a:chExt cx="1736" cy="208"/>
            </a:xfrm>
          </p:grpSpPr>
          <p:sp>
            <p:nvSpPr>
              <p:cNvPr id="48174" name="Line 16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5" name="Line 16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6" name="Line 16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7" name="Line 16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8" name="Line 16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9" name="Line 16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0" name="Line 16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1" name="Line 16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3" name="Group 170"/>
            <p:cNvGrpSpPr>
              <a:grpSpLocks/>
            </p:cNvGrpSpPr>
            <p:nvPr/>
          </p:nvGrpSpPr>
          <p:grpSpPr bwMode="auto">
            <a:xfrm>
              <a:off x="2112516" y="3855988"/>
              <a:ext cx="762000" cy="152400"/>
              <a:chOff x="2016" y="1536"/>
              <a:chExt cx="1736" cy="208"/>
            </a:xfrm>
          </p:grpSpPr>
          <p:sp>
            <p:nvSpPr>
              <p:cNvPr id="48166" name="Line 17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7" name="Line 17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8" name="Line 17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9" name="Line 17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0" name="Line 17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1" name="Line 17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2" name="Line 17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3" name="Line 17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4" name="Group 179"/>
            <p:cNvGrpSpPr>
              <a:grpSpLocks/>
            </p:cNvGrpSpPr>
            <p:nvPr/>
          </p:nvGrpSpPr>
          <p:grpSpPr bwMode="auto">
            <a:xfrm>
              <a:off x="2112516" y="3932188"/>
              <a:ext cx="762000" cy="152400"/>
              <a:chOff x="2016" y="1536"/>
              <a:chExt cx="1736" cy="208"/>
            </a:xfrm>
          </p:grpSpPr>
          <p:sp>
            <p:nvSpPr>
              <p:cNvPr id="48158" name="Line 18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9" name="Line 18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0" name="Line 18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1" name="Line 18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2" name="Line 18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3" name="Line 18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4" name="Line 18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5" name="Line 18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5" name="Group 188"/>
            <p:cNvGrpSpPr>
              <a:grpSpLocks/>
            </p:cNvGrpSpPr>
            <p:nvPr/>
          </p:nvGrpSpPr>
          <p:grpSpPr bwMode="auto">
            <a:xfrm>
              <a:off x="2874516" y="3259088"/>
              <a:ext cx="762000" cy="152400"/>
              <a:chOff x="2016" y="1536"/>
              <a:chExt cx="1736" cy="208"/>
            </a:xfrm>
          </p:grpSpPr>
          <p:sp>
            <p:nvSpPr>
              <p:cNvPr id="48150" name="Line 18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1" name="Line 19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2" name="Line 19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3" name="Line 19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4" name="Line 19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5" name="Line 19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6" name="Line 19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7" name="Line 19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6" name="Group 197"/>
            <p:cNvGrpSpPr>
              <a:grpSpLocks/>
            </p:cNvGrpSpPr>
            <p:nvPr/>
          </p:nvGrpSpPr>
          <p:grpSpPr bwMode="auto">
            <a:xfrm>
              <a:off x="2874516" y="3335288"/>
              <a:ext cx="762000" cy="152400"/>
              <a:chOff x="2016" y="1536"/>
              <a:chExt cx="1736" cy="208"/>
            </a:xfrm>
          </p:grpSpPr>
          <p:sp>
            <p:nvSpPr>
              <p:cNvPr id="48142" name="Line 19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3" name="Line 19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4" name="Line 20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5" name="Line 20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6" name="Line 20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7" name="Line 20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8" name="Line 20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9" name="Line 20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7" name="Group 206"/>
            <p:cNvGrpSpPr>
              <a:grpSpLocks/>
            </p:cNvGrpSpPr>
            <p:nvPr/>
          </p:nvGrpSpPr>
          <p:grpSpPr bwMode="auto">
            <a:xfrm>
              <a:off x="2874516" y="3411488"/>
              <a:ext cx="762000" cy="152400"/>
              <a:chOff x="2016" y="1536"/>
              <a:chExt cx="1736" cy="208"/>
            </a:xfrm>
          </p:grpSpPr>
          <p:sp>
            <p:nvSpPr>
              <p:cNvPr id="48134" name="Line 20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5" name="Line 20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6" name="Line 20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7" name="Line 21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8" name="Line 21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9" name="Line 21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0" name="Line 21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1" name="Line 21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8" name="Group 215"/>
            <p:cNvGrpSpPr>
              <a:grpSpLocks/>
            </p:cNvGrpSpPr>
            <p:nvPr/>
          </p:nvGrpSpPr>
          <p:grpSpPr bwMode="auto">
            <a:xfrm>
              <a:off x="2874516" y="3487688"/>
              <a:ext cx="762000" cy="152400"/>
              <a:chOff x="2016" y="1536"/>
              <a:chExt cx="1736" cy="208"/>
            </a:xfrm>
          </p:grpSpPr>
          <p:sp>
            <p:nvSpPr>
              <p:cNvPr id="48126" name="Line 21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7" name="Line 21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8" name="Line 21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9" name="Line 21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0" name="Line 22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1" name="Line 22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2" name="Line 22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3" name="Line 22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9" name="Group 224"/>
            <p:cNvGrpSpPr>
              <a:grpSpLocks/>
            </p:cNvGrpSpPr>
            <p:nvPr/>
          </p:nvGrpSpPr>
          <p:grpSpPr bwMode="auto">
            <a:xfrm>
              <a:off x="2874516" y="3563888"/>
              <a:ext cx="762000" cy="152400"/>
              <a:chOff x="2016" y="1536"/>
              <a:chExt cx="1736" cy="208"/>
            </a:xfrm>
          </p:grpSpPr>
          <p:sp>
            <p:nvSpPr>
              <p:cNvPr id="48118" name="Line 22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9" name="Line 22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0" name="Line 22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1" name="Line 22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2" name="Line 22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3" name="Line 23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4" name="Line 23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5" name="Line 23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0" name="Group 233"/>
            <p:cNvGrpSpPr>
              <a:grpSpLocks/>
            </p:cNvGrpSpPr>
            <p:nvPr/>
          </p:nvGrpSpPr>
          <p:grpSpPr bwMode="auto">
            <a:xfrm>
              <a:off x="2874516" y="3640088"/>
              <a:ext cx="762000" cy="152400"/>
              <a:chOff x="2016" y="1536"/>
              <a:chExt cx="1736" cy="208"/>
            </a:xfrm>
          </p:grpSpPr>
          <p:sp>
            <p:nvSpPr>
              <p:cNvPr id="48110" name="Line 23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1" name="Line 23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2" name="Line 23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3" name="Line 23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4" name="Line 23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5" name="Line 23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6" name="Line 24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7" name="Line 24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1" name="Group 242"/>
            <p:cNvGrpSpPr>
              <a:grpSpLocks/>
            </p:cNvGrpSpPr>
            <p:nvPr/>
          </p:nvGrpSpPr>
          <p:grpSpPr bwMode="auto">
            <a:xfrm>
              <a:off x="2874516" y="3716288"/>
              <a:ext cx="762000" cy="152400"/>
              <a:chOff x="2016" y="1536"/>
              <a:chExt cx="1736" cy="208"/>
            </a:xfrm>
          </p:grpSpPr>
          <p:sp>
            <p:nvSpPr>
              <p:cNvPr id="48102" name="Line 24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3" name="Line 24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4" name="Line 24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5" name="Line 24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6" name="Line 24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7" name="Line 24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8" name="Line 24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9" name="Line 25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2" name="Group 251"/>
            <p:cNvGrpSpPr>
              <a:grpSpLocks/>
            </p:cNvGrpSpPr>
            <p:nvPr/>
          </p:nvGrpSpPr>
          <p:grpSpPr bwMode="auto">
            <a:xfrm>
              <a:off x="2874516" y="3792488"/>
              <a:ext cx="762000" cy="152400"/>
              <a:chOff x="2016" y="1536"/>
              <a:chExt cx="1736" cy="208"/>
            </a:xfrm>
          </p:grpSpPr>
          <p:sp>
            <p:nvSpPr>
              <p:cNvPr id="48094" name="Line 25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5" name="Line 25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6" name="Line 25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7" name="Line 25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8" name="Line 25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9" name="Line 25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0" name="Line 25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1" name="Line 25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3" name="Group 260"/>
            <p:cNvGrpSpPr>
              <a:grpSpLocks/>
            </p:cNvGrpSpPr>
            <p:nvPr/>
          </p:nvGrpSpPr>
          <p:grpSpPr bwMode="auto">
            <a:xfrm>
              <a:off x="2874516" y="3868688"/>
              <a:ext cx="762000" cy="152400"/>
              <a:chOff x="2016" y="1536"/>
              <a:chExt cx="1736" cy="208"/>
            </a:xfrm>
          </p:grpSpPr>
          <p:sp>
            <p:nvSpPr>
              <p:cNvPr id="48086" name="Line 26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7" name="Line 26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8" name="Line 26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9" name="Line 26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0" name="Line 26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1" name="Line 26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2" name="Line 26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3" name="Line 26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4" name="Group 269"/>
            <p:cNvGrpSpPr>
              <a:grpSpLocks/>
            </p:cNvGrpSpPr>
            <p:nvPr/>
          </p:nvGrpSpPr>
          <p:grpSpPr bwMode="auto">
            <a:xfrm>
              <a:off x="2874516" y="3944888"/>
              <a:ext cx="762000" cy="152400"/>
              <a:chOff x="2016" y="1536"/>
              <a:chExt cx="1736" cy="208"/>
            </a:xfrm>
          </p:grpSpPr>
          <p:sp>
            <p:nvSpPr>
              <p:cNvPr id="48078" name="Line 27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9" name="Line 27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0" name="Line 27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1" name="Line 27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2" name="Line 27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3" name="Line 27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4" name="Line 27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5" name="Line 27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5" name="Group 278"/>
            <p:cNvGrpSpPr>
              <a:grpSpLocks/>
            </p:cNvGrpSpPr>
            <p:nvPr/>
          </p:nvGrpSpPr>
          <p:grpSpPr bwMode="auto">
            <a:xfrm>
              <a:off x="3636516" y="3246388"/>
              <a:ext cx="762000" cy="152400"/>
              <a:chOff x="2016" y="1536"/>
              <a:chExt cx="1736" cy="208"/>
            </a:xfrm>
          </p:grpSpPr>
          <p:sp>
            <p:nvSpPr>
              <p:cNvPr id="48070" name="Line 27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1" name="Line 28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2" name="Line 28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3" name="Line 28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4" name="Line 28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5" name="Line 28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6" name="Line 28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7" name="Line 28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6" name="Group 287"/>
            <p:cNvGrpSpPr>
              <a:grpSpLocks/>
            </p:cNvGrpSpPr>
            <p:nvPr/>
          </p:nvGrpSpPr>
          <p:grpSpPr bwMode="auto">
            <a:xfrm>
              <a:off x="3636516" y="3322588"/>
              <a:ext cx="762000" cy="152400"/>
              <a:chOff x="2016" y="1536"/>
              <a:chExt cx="1736" cy="208"/>
            </a:xfrm>
          </p:grpSpPr>
          <p:sp>
            <p:nvSpPr>
              <p:cNvPr id="48062" name="Line 28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3" name="Line 28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4" name="Line 29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5" name="Line 29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6" name="Line 29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7" name="Line 29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8" name="Line 29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9" name="Line 29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7" name="Group 296"/>
            <p:cNvGrpSpPr>
              <a:grpSpLocks/>
            </p:cNvGrpSpPr>
            <p:nvPr/>
          </p:nvGrpSpPr>
          <p:grpSpPr bwMode="auto">
            <a:xfrm>
              <a:off x="3636516" y="3398788"/>
              <a:ext cx="762000" cy="152400"/>
              <a:chOff x="2016" y="1536"/>
              <a:chExt cx="1736" cy="208"/>
            </a:xfrm>
          </p:grpSpPr>
          <p:sp>
            <p:nvSpPr>
              <p:cNvPr id="48054" name="Line 29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5" name="Line 29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6" name="Line 29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7" name="Line 30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8" name="Line 30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9" name="Line 30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0" name="Line 30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1" name="Line 30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8" name="Group 305"/>
            <p:cNvGrpSpPr>
              <a:grpSpLocks/>
            </p:cNvGrpSpPr>
            <p:nvPr/>
          </p:nvGrpSpPr>
          <p:grpSpPr bwMode="auto">
            <a:xfrm>
              <a:off x="3636516" y="3474988"/>
              <a:ext cx="762000" cy="152400"/>
              <a:chOff x="2016" y="1536"/>
              <a:chExt cx="1736" cy="208"/>
            </a:xfrm>
          </p:grpSpPr>
          <p:sp>
            <p:nvSpPr>
              <p:cNvPr id="48046" name="Line 30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7" name="Line 30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8" name="Line 30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9" name="Line 30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0" name="Line 31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1" name="Line 31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2" name="Line 31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3" name="Line 31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9" name="Group 314"/>
            <p:cNvGrpSpPr>
              <a:grpSpLocks/>
            </p:cNvGrpSpPr>
            <p:nvPr/>
          </p:nvGrpSpPr>
          <p:grpSpPr bwMode="auto">
            <a:xfrm>
              <a:off x="3636516" y="3551188"/>
              <a:ext cx="762000" cy="152400"/>
              <a:chOff x="2016" y="1536"/>
              <a:chExt cx="1736" cy="208"/>
            </a:xfrm>
          </p:grpSpPr>
          <p:sp>
            <p:nvSpPr>
              <p:cNvPr id="48038" name="Line 31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9" name="Line 31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0" name="Line 31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1" name="Line 31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2" name="Line 31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3" name="Line 32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4" name="Line 32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5" name="Line 32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0" name="Group 323"/>
            <p:cNvGrpSpPr>
              <a:grpSpLocks/>
            </p:cNvGrpSpPr>
            <p:nvPr/>
          </p:nvGrpSpPr>
          <p:grpSpPr bwMode="auto">
            <a:xfrm>
              <a:off x="3636516" y="3627388"/>
              <a:ext cx="762000" cy="152400"/>
              <a:chOff x="2016" y="1536"/>
              <a:chExt cx="1736" cy="208"/>
            </a:xfrm>
          </p:grpSpPr>
          <p:sp>
            <p:nvSpPr>
              <p:cNvPr id="48030" name="Line 32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1" name="Line 32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2" name="Line 32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3" name="Line 32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4" name="Line 32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5" name="Line 32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6" name="Line 33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7" name="Line 33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1" name="Group 332"/>
            <p:cNvGrpSpPr>
              <a:grpSpLocks/>
            </p:cNvGrpSpPr>
            <p:nvPr/>
          </p:nvGrpSpPr>
          <p:grpSpPr bwMode="auto">
            <a:xfrm>
              <a:off x="3636516" y="3703588"/>
              <a:ext cx="762000" cy="152400"/>
              <a:chOff x="2016" y="1536"/>
              <a:chExt cx="1736" cy="208"/>
            </a:xfrm>
          </p:grpSpPr>
          <p:sp>
            <p:nvSpPr>
              <p:cNvPr id="48022" name="Line 33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3" name="Line 33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4" name="Line 33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5" name="Line 33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6" name="Line 33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7" name="Line 33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8" name="Line 33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9" name="Line 34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2" name="Group 341"/>
            <p:cNvGrpSpPr>
              <a:grpSpLocks/>
            </p:cNvGrpSpPr>
            <p:nvPr/>
          </p:nvGrpSpPr>
          <p:grpSpPr bwMode="auto">
            <a:xfrm>
              <a:off x="3636516" y="3779788"/>
              <a:ext cx="762000" cy="152400"/>
              <a:chOff x="2016" y="1536"/>
              <a:chExt cx="1736" cy="208"/>
            </a:xfrm>
          </p:grpSpPr>
          <p:sp>
            <p:nvSpPr>
              <p:cNvPr id="48014" name="Line 34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5" name="Line 34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6" name="Line 34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7" name="Line 34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8" name="Line 34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9" name="Line 34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0" name="Line 34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1" name="Line 34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3" name="Group 350"/>
            <p:cNvGrpSpPr>
              <a:grpSpLocks/>
            </p:cNvGrpSpPr>
            <p:nvPr/>
          </p:nvGrpSpPr>
          <p:grpSpPr bwMode="auto">
            <a:xfrm>
              <a:off x="3636516" y="3855988"/>
              <a:ext cx="762000" cy="152400"/>
              <a:chOff x="2016" y="1536"/>
              <a:chExt cx="1736" cy="208"/>
            </a:xfrm>
          </p:grpSpPr>
          <p:sp>
            <p:nvSpPr>
              <p:cNvPr id="48006" name="Line 35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7" name="Line 35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8" name="Line 35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9" name="Line 35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0" name="Line 35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1" name="Line 35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2" name="Line 35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3" name="Line 35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4" name="Group 359"/>
            <p:cNvGrpSpPr>
              <a:grpSpLocks/>
            </p:cNvGrpSpPr>
            <p:nvPr/>
          </p:nvGrpSpPr>
          <p:grpSpPr bwMode="auto">
            <a:xfrm>
              <a:off x="3636516" y="3932188"/>
              <a:ext cx="762000" cy="152400"/>
              <a:chOff x="2016" y="1536"/>
              <a:chExt cx="1736" cy="208"/>
            </a:xfrm>
          </p:grpSpPr>
          <p:sp>
            <p:nvSpPr>
              <p:cNvPr id="47998" name="Line 36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9" name="Line 36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0" name="Line 36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1" name="Line 36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2" name="Line 36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3" name="Line 36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4" name="Line 36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5" name="Line 36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5" name="Group 368"/>
            <p:cNvGrpSpPr>
              <a:grpSpLocks/>
            </p:cNvGrpSpPr>
            <p:nvPr/>
          </p:nvGrpSpPr>
          <p:grpSpPr bwMode="auto">
            <a:xfrm>
              <a:off x="4385816" y="3233688"/>
              <a:ext cx="762000" cy="152400"/>
              <a:chOff x="2016" y="1536"/>
              <a:chExt cx="1736" cy="208"/>
            </a:xfrm>
          </p:grpSpPr>
          <p:sp>
            <p:nvSpPr>
              <p:cNvPr id="47990" name="Line 36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1" name="Line 37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2" name="Line 37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3" name="Line 37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4" name="Line 37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5" name="Line 37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6" name="Line 37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7" name="Line 37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6" name="Group 377"/>
            <p:cNvGrpSpPr>
              <a:grpSpLocks/>
            </p:cNvGrpSpPr>
            <p:nvPr/>
          </p:nvGrpSpPr>
          <p:grpSpPr bwMode="auto">
            <a:xfrm>
              <a:off x="4385816" y="3309888"/>
              <a:ext cx="762000" cy="152400"/>
              <a:chOff x="2016" y="1536"/>
              <a:chExt cx="1736" cy="208"/>
            </a:xfrm>
          </p:grpSpPr>
          <p:sp>
            <p:nvSpPr>
              <p:cNvPr id="47982" name="Line 37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3" name="Line 37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4" name="Line 38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5" name="Line 38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6" name="Line 38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7" name="Line 38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8" name="Line 38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9" name="Line 38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7" name="Group 386"/>
            <p:cNvGrpSpPr>
              <a:grpSpLocks/>
            </p:cNvGrpSpPr>
            <p:nvPr/>
          </p:nvGrpSpPr>
          <p:grpSpPr bwMode="auto">
            <a:xfrm>
              <a:off x="4385816" y="3386088"/>
              <a:ext cx="762000" cy="152400"/>
              <a:chOff x="2016" y="1536"/>
              <a:chExt cx="1736" cy="208"/>
            </a:xfrm>
          </p:grpSpPr>
          <p:sp>
            <p:nvSpPr>
              <p:cNvPr id="47974" name="Line 38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5" name="Line 38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6" name="Line 38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7" name="Line 39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8" name="Line 39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9" name="Line 39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0" name="Line 39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1" name="Line 39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8" name="Group 395"/>
            <p:cNvGrpSpPr>
              <a:grpSpLocks/>
            </p:cNvGrpSpPr>
            <p:nvPr/>
          </p:nvGrpSpPr>
          <p:grpSpPr bwMode="auto">
            <a:xfrm>
              <a:off x="4385816" y="3462288"/>
              <a:ext cx="762000" cy="152400"/>
              <a:chOff x="2016" y="1536"/>
              <a:chExt cx="1736" cy="208"/>
            </a:xfrm>
          </p:grpSpPr>
          <p:sp>
            <p:nvSpPr>
              <p:cNvPr id="47966" name="Line 39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7" name="Line 39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8" name="Line 39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9" name="Line 39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0" name="Line 40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1" name="Line 40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2" name="Line 40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3" name="Line 40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9" name="Group 404"/>
            <p:cNvGrpSpPr>
              <a:grpSpLocks/>
            </p:cNvGrpSpPr>
            <p:nvPr/>
          </p:nvGrpSpPr>
          <p:grpSpPr bwMode="auto">
            <a:xfrm>
              <a:off x="4385816" y="3538488"/>
              <a:ext cx="762000" cy="152400"/>
              <a:chOff x="2016" y="1536"/>
              <a:chExt cx="1736" cy="208"/>
            </a:xfrm>
          </p:grpSpPr>
          <p:sp>
            <p:nvSpPr>
              <p:cNvPr id="47958" name="Line 40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9" name="Line 40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0" name="Line 40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1" name="Line 40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2" name="Line 40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3" name="Line 41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4" name="Line 41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5" name="Line 41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0" name="Group 413"/>
            <p:cNvGrpSpPr>
              <a:grpSpLocks/>
            </p:cNvGrpSpPr>
            <p:nvPr/>
          </p:nvGrpSpPr>
          <p:grpSpPr bwMode="auto">
            <a:xfrm>
              <a:off x="4385816" y="3614688"/>
              <a:ext cx="762000" cy="152400"/>
              <a:chOff x="2016" y="1536"/>
              <a:chExt cx="1736" cy="208"/>
            </a:xfrm>
          </p:grpSpPr>
          <p:sp>
            <p:nvSpPr>
              <p:cNvPr id="47950" name="Line 41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1" name="Line 41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2" name="Line 41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3" name="Line 41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4" name="Line 41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5" name="Line 41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6" name="Line 42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7" name="Line 42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1" name="Group 422"/>
            <p:cNvGrpSpPr>
              <a:grpSpLocks/>
            </p:cNvGrpSpPr>
            <p:nvPr/>
          </p:nvGrpSpPr>
          <p:grpSpPr bwMode="auto">
            <a:xfrm>
              <a:off x="4385816" y="3690888"/>
              <a:ext cx="762000" cy="152400"/>
              <a:chOff x="2016" y="1536"/>
              <a:chExt cx="1736" cy="208"/>
            </a:xfrm>
          </p:grpSpPr>
          <p:sp>
            <p:nvSpPr>
              <p:cNvPr id="47942" name="Line 42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3" name="Line 42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4" name="Line 42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5" name="Line 42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6" name="Line 42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7" name="Line 42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8" name="Line 42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9" name="Line 43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2" name="Group 431"/>
            <p:cNvGrpSpPr>
              <a:grpSpLocks/>
            </p:cNvGrpSpPr>
            <p:nvPr/>
          </p:nvGrpSpPr>
          <p:grpSpPr bwMode="auto">
            <a:xfrm>
              <a:off x="4385816" y="3767088"/>
              <a:ext cx="762000" cy="152400"/>
              <a:chOff x="2016" y="1536"/>
              <a:chExt cx="1736" cy="208"/>
            </a:xfrm>
          </p:grpSpPr>
          <p:sp>
            <p:nvSpPr>
              <p:cNvPr id="47934" name="Line 43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5" name="Line 43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6" name="Line 43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7" name="Line 43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8" name="Line 43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9" name="Line 43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0" name="Line 43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1" name="Line 43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3" name="Group 440"/>
            <p:cNvGrpSpPr>
              <a:grpSpLocks/>
            </p:cNvGrpSpPr>
            <p:nvPr/>
          </p:nvGrpSpPr>
          <p:grpSpPr bwMode="auto">
            <a:xfrm>
              <a:off x="4385816" y="3843288"/>
              <a:ext cx="762000" cy="152400"/>
              <a:chOff x="2016" y="1536"/>
              <a:chExt cx="1736" cy="208"/>
            </a:xfrm>
          </p:grpSpPr>
          <p:sp>
            <p:nvSpPr>
              <p:cNvPr id="47926" name="Line 44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7" name="Line 44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8" name="Line 44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9" name="Line 44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0" name="Line 44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1" name="Line 44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2" name="Line 44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3" name="Line 44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4" name="Group 449"/>
            <p:cNvGrpSpPr>
              <a:grpSpLocks/>
            </p:cNvGrpSpPr>
            <p:nvPr/>
          </p:nvGrpSpPr>
          <p:grpSpPr bwMode="auto">
            <a:xfrm>
              <a:off x="4385816" y="3919488"/>
              <a:ext cx="762000" cy="152400"/>
              <a:chOff x="2016" y="1536"/>
              <a:chExt cx="1736" cy="208"/>
            </a:xfrm>
          </p:grpSpPr>
          <p:sp>
            <p:nvSpPr>
              <p:cNvPr id="47918" name="Line 45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9" name="Line 45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0" name="Line 45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1" name="Line 45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2" name="Line 45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3" name="Line 45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4" name="Line 45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5" name="Line 45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5" name="Group 638"/>
            <p:cNvGrpSpPr>
              <a:grpSpLocks/>
            </p:cNvGrpSpPr>
            <p:nvPr/>
          </p:nvGrpSpPr>
          <p:grpSpPr bwMode="auto">
            <a:xfrm>
              <a:off x="601216" y="3233688"/>
              <a:ext cx="762000" cy="152400"/>
              <a:chOff x="2016" y="1536"/>
              <a:chExt cx="1736" cy="208"/>
            </a:xfrm>
          </p:grpSpPr>
          <p:sp>
            <p:nvSpPr>
              <p:cNvPr id="47910" name="Line 63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1" name="Line 64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2" name="Line 64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3" name="Line 64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4" name="Line 64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5" name="Line 64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6" name="Line 64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7" name="Line 64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6" name="Group 647"/>
            <p:cNvGrpSpPr>
              <a:grpSpLocks/>
            </p:cNvGrpSpPr>
            <p:nvPr/>
          </p:nvGrpSpPr>
          <p:grpSpPr bwMode="auto">
            <a:xfrm>
              <a:off x="601216" y="3309888"/>
              <a:ext cx="762000" cy="152400"/>
              <a:chOff x="2016" y="1536"/>
              <a:chExt cx="1736" cy="208"/>
            </a:xfrm>
          </p:grpSpPr>
          <p:sp>
            <p:nvSpPr>
              <p:cNvPr id="47902" name="Line 64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3" name="Line 64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4" name="Line 65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5" name="Line 65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6" name="Line 65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7" name="Line 65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8" name="Line 65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9" name="Line 65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7" name="Group 656"/>
            <p:cNvGrpSpPr>
              <a:grpSpLocks/>
            </p:cNvGrpSpPr>
            <p:nvPr/>
          </p:nvGrpSpPr>
          <p:grpSpPr bwMode="auto">
            <a:xfrm>
              <a:off x="601216" y="3386088"/>
              <a:ext cx="762000" cy="152400"/>
              <a:chOff x="2016" y="1536"/>
              <a:chExt cx="1736" cy="208"/>
            </a:xfrm>
          </p:grpSpPr>
          <p:sp>
            <p:nvSpPr>
              <p:cNvPr id="47894" name="Line 65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5" name="Line 65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6" name="Line 65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7" name="Line 66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8" name="Line 66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9" name="Line 66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0" name="Line 66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1" name="Line 66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8" name="Group 665"/>
            <p:cNvGrpSpPr>
              <a:grpSpLocks/>
            </p:cNvGrpSpPr>
            <p:nvPr/>
          </p:nvGrpSpPr>
          <p:grpSpPr bwMode="auto">
            <a:xfrm>
              <a:off x="601216" y="3462288"/>
              <a:ext cx="762000" cy="152400"/>
              <a:chOff x="2016" y="1536"/>
              <a:chExt cx="1736" cy="208"/>
            </a:xfrm>
          </p:grpSpPr>
          <p:sp>
            <p:nvSpPr>
              <p:cNvPr id="47886" name="Line 66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7" name="Line 66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8" name="Line 66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9" name="Line 66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0" name="Line 67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1" name="Line 67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2" name="Line 67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3" name="Line 67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9" name="Group 674"/>
            <p:cNvGrpSpPr>
              <a:grpSpLocks/>
            </p:cNvGrpSpPr>
            <p:nvPr/>
          </p:nvGrpSpPr>
          <p:grpSpPr bwMode="auto">
            <a:xfrm>
              <a:off x="601216" y="3538488"/>
              <a:ext cx="762000" cy="152400"/>
              <a:chOff x="2016" y="1536"/>
              <a:chExt cx="1736" cy="208"/>
            </a:xfrm>
          </p:grpSpPr>
          <p:sp>
            <p:nvSpPr>
              <p:cNvPr id="47878" name="Line 67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9" name="Line 67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0" name="Line 67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1" name="Line 67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2" name="Line 67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3" name="Line 68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4" name="Line 68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5" name="Line 68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0" name="Group 683"/>
            <p:cNvGrpSpPr>
              <a:grpSpLocks/>
            </p:cNvGrpSpPr>
            <p:nvPr/>
          </p:nvGrpSpPr>
          <p:grpSpPr bwMode="auto">
            <a:xfrm>
              <a:off x="601216" y="3614688"/>
              <a:ext cx="762000" cy="152400"/>
              <a:chOff x="2016" y="1536"/>
              <a:chExt cx="1736" cy="208"/>
            </a:xfrm>
          </p:grpSpPr>
          <p:sp>
            <p:nvSpPr>
              <p:cNvPr id="47870" name="Line 68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1" name="Line 68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2" name="Line 68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3" name="Line 68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4" name="Line 68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5" name="Line 68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6" name="Line 69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7" name="Line 69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1" name="Group 692"/>
            <p:cNvGrpSpPr>
              <a:grpSpLocks/>
            </p:cNvGrpSpPr>
            <p:nvPr/>
          </p:nvGrpSpPr>
          <p:grpSpPr bwMode="auto">
            <a:xfrm>
              <a:off x="601216" y="3690888"/>
              <a:ext cx="762000" cy="152400"/>
              <a:chOff x="2016" y="1536"/>
              <a:chExt cx="1736" cy="208"/>
            </a:xfrm>
          </p:grpSpPr>
          <p:sp>
            <p:nvSpPr>
              <p:cNvPr id="47862" name="Line 69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3" name="Line 69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4" name="Line 69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5" name="Line 69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6" name="Line 69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7" name="Line 69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8" name="Line 69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9" name="Line 70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2" name="Group 701"/>
            <p:cNvGrpSpPr>
              <a:grpSpLocks/>
            </p:cNvGrpSpPr>
            <p:nvPr/>
          </p:nvGrpSpPr>
          <p:grpSpPr bwMode="auto">
            <a:xfrm>
              <a:off x="601216" y="3767088"/>
              <a:ext cx="762000" cy="152400"/>
              <a:chOff x="2016" y="1536"/>
              <a:chExt cx="1736" cy="208"/>
            </a:xfrm>
          </p:grpSpPr>
          <p:sp>
            <p:nvSpPr>
              <p:cNvPr id="47854" name="Line 70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5" name="Line 70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6" name="Line 70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7" name="Line 70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8" name="Line 70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9" name="Line 70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0" name="Line 70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1" name="Line 70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3" name="Group 710"/>
            <p:cNvGrpSpPr>
              <a:grpSpLocks/>
            </p:cNvGrpSpPr>
            <p:nvPr/>
          </p:nvGrpSpPr>
          <p:grpSpPr bwMode="auto">
            <a:xfrm>
              <a:off x="601216" y="3843288"/>
              <a:ext cx="762000" cy="152400"/>
              <a:chOff x="2016" y="1536"/>
              <a:chExt cx="1736" cy="208"/>
            </a:xfrm>
          </p:grpSpPr>
          <p:sp>
            <p:nvSpPr>
              <p:cNvPr id="47846" name="Line 71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7" name="Line 71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8" name="Line 71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9" name="Line 71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0" name="Line 71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1" name="Line 71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2" name="Line 71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3" name="Line 71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4" name="Group 719"/>
            <p:cNvGrpSpPr>
              <a:grpSpLocks/>
            </p:cNvGrpSpPr>
            <p:nvPr/>
          </p:nvGrpSpPr>
          <p:grpSpPr bwMode="auto">
            <a:xfrm>
              <a:off x="601216" y="3919488"/>
              <a:ext cx="762000" cy="152400"/>
              <a:chOff x="2016" y="1536"/>
              <a:chExt cx="1736" cy="208"/>
            </a:xfrm>
          </p:grpSpPr>
          <p:sp>
            <p:nvSpPr>
              <p:cNvPr id="47838" name="Line 72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9" name="Line 72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0" name="Line 72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1" name="Line 72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2" name="Line 72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3" name="Line 72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4" name="Line 72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5" name="Line 72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5" name="Group 728"/>
            <p:cNvGrpSpPr>
              <a:grpSpLocks/>
            </p:cNvGrpSpPr>
            <p:nvPr/>
          </p:nvGrpSpPr>
          <p:grpSpPr bwMode="auto">
            <a:xfrm>
              <a:off x="1350516" y="3246388"/>
              <a:ext cx="762000" cy="152400"/>
              <a:chOff x="2016" y="1536"/>
              <a:chExt cx="1736" cy="208"/>
            </a:xfrm>
          </p:grpSpPr>
          <p:sp>
            <p:nvSpPr>
              <p:cNvPr id="47830" name="Line 72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1" name="Line 73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2" name="Line 73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3" name="Line 73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4" name="Line 73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5" name="Line 73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6" name="Line 73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7" name="Line 73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6" name="Group 737"/>
            <p:cNvGrpSpPr>
              <a:grpSpLocks/>
            </p:cNvGrpSpPr>
            <p:nvPr/>
          </p:nvGrpSpPr>
          <p:grpSpPr bwMode="auto">
            <a:xfrm>
              <a:off x="1350516" y="3322588"/>
              <a:ext cx="762000" cy="152400"/>
              <a:chOff x="2016" y="1536"/>
              <a:chExt cx="1736" cy="208"/>
            </a:xfrm>
          </p:grpSpPr>
          <p:sp>
            <p:nvSpPr>
              <p:cNvPr id="47822" name="Line 73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3" name="Line 73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4" name="Line 74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5" name="Line 74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6" name="Line 74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7" name="Line 74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8" name="Line 74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9" name="Line 74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7" name="Group 746"/>
            <p:cNvGrpSpPr>
              <a:grpSpLocks/>
            </p:cNvGrpSpPr>
            <p:nvPr/>
          </p:nvGrpSpPr>
          <p:grpSpPr bwMode="auto">
            <a:xfrm>
              <a:off x="1350516" y="3398788"/>
              <a:ext cx="762000" cy="152400"/>
              <a:chOff x="2016" y="1536"/>
              <a:chExt cx="1736" cy="208"/>
            </a:xfrm>
          </p:grpSpPr>
          <p:sp>
            <p:nvSpPr>
              <p:cNvPr id="47814" name="Line 74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5" name="Line 74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6" name="Line 74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7" name="Line 75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8" name="Line 75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9" name="Line 75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0" name="Line 75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1" name="Line 75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8" name="Group 755"/>
            <p:cNvGrpSpPr>
              <a:grpSpLocks/>
            </p:cNvGrpSpPr>
            <p:nvPr/>
          </p:nvGrpSpPr>
          <p:grpSpPr bwMode="auto">
            <a:xfrm>
              <a:off x="1350516" y="3474988"/>
              <a:ext cx="762000" cy="152400"/>
              <a:chOff x="2016" y="1536"/>
              <a:chExt cx="1736" cy="208"/>
            </a:xfrm>
          </p:grpSpPr>
          <p:sp>
            <p:nvSpPr>
              <p:cNvPr id="47806" name="Line 75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7" name="Line 75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8" name="Line 75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9" name="Line 75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0" name="Line 76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1" name="Line 76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2" name="Line 76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3" name="Line 76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9" name="Group 764"/>
            <p:cNvGrpSpPr>
              <a:grpSpLocks/>
            </p:cNvGrpSpPr>
            <p:nvPr/>
          </p:nvGrpSpPr>
          <p:grpSpPr bwMode="auto">
            <a:xfrm>
              <a:off x="1350516" y="3551188"/>
              <a:ext cx="762000" cy="152400"/>
              <a:chOff x="2016" y="1536"/>
              <a:chExt cx="1736" cy="208"/>
            </a:xfrm>
          </p:grpSpPr>
          <p:sp>
            <p:nvSpPr>
              <p:cNvPr id="47798" name="Line 76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9" name="Line 76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0" name="Line 76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1" name="Line 76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2" name="Line 76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3" name="Line 77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4" name="Line 77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5" name="Line 77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0" name="Group 773"/>
            <p:cNvGrpSpPr>
              <a:grpSpLocks/>
            </p:cNvGrpSpPr>
            <p:nvPr/>
          </p:nvGrpSpPr>
          <p:grpSpPr bwMode="auto">
            <a:xfrm>
              <a:off x="1350516" y="3627388"/>
              <a:ext cx="762000" cy="152400"/>
              <a:chOff x="2016" y="1536"/>
              <a:chExt cx="1736" cy="208"/>
            </a:xfrm>
          </p:grpSpPr>
          <p:sp>
            <p:nvSpPr>
              <p:cNvPr id="47790" name="Line 77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1" name="Line 77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2" name="Line 77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3" name="Line 77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4" name="Line 77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5" name="Line 77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6" name="Line 78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7" name="Line 78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1" name="Group 782"/>
            <p:cNvGrpSpPr>
              <a:grpSpLocks/>
            </p:cNvGrpSpPr>
            <p:nvPr/>
          </p:nvGrpSpPr>
          <p:grpSpPr bwMode="auto">
            <a:xfrm>
              <a:off x="1350516" y="3703588"/>
              <a:ext cx="762000" cy="152400"/>
              <a:chOff x="2016" y="1536"/>
              <a:chExt cx="1736" cy="208"/>
            </a:xfrm>
          </p:grpSpPr>
          <p:sp>
            <p:nvSpPr>
              <p:cNvPr id="47782" name="Line 78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3" name="Line 78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4" name="Line 78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5" name="Line 78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6" name="Line 78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7" name="Line 78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8" name="Line 78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9" name="Line 79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2" name="Group 791"/>
            <p:cNvGrpSpPr>
              <a:grpSpLocks/>
            </p:cNvGrpSpPr>
            <p:nvPr/>
          </p:nvGrpSpPr>
          <p:grpSpPr bwMode="auto">
            <a:xfrm>
              <a:off x="1350516" y="3779788"/>
              <a:ext cx="762000" cy="152400"/>
              <a:chOff x="2016" y="1536"/>
              <a:chExt cx="1736" cy="208"/>
            </a:xfrm>
          </p:grpSpPr>
          <p:sp>
            <p:nvSpPr>
              <p:cNvPr id="47774" name="Line 79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5" name="Line 79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6" name="Line 79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7" name="Line 79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8" name="Line 79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9" name="Line 79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0" name="Line 79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1" name="Line 79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3" name="Group 800"/>
            <p:cNvGrpSpPr>
              <a:grpSpLocks/>
            </p:cNvGrpSpPr>
            <p:nvPr/>
          </p:nvGrpSpPr>
          <p:grpSpPr bwMode="auto">
            <a:xfrm>
              <a:off x="1350516" y="3855988"/>
              <a:ext cx="762000" cy="152400"/>
              <a:chOff x="2016" y="1536"/>
              <a:chExt cx="1736" cy="208"/>
            </a:xfrm>
          </p:grpSpPr>
          <p:sp>
            <p:nvSpPr>
              <p:cNvPr id="47766" name="Line 80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7" name="Line 80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8" name="Line 80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9" name="Line 80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0" name="Line 80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1" name="Line 80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2" name="Line 80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3" name="Line 80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4" name="Group 809"/>
            <p:cNvGrpSpPr>
              <a:grpSpLocks/>
            </p:cNvGrpSpPr>
            <p:nvPr/>
          </p:nvGrpSpPr>
          <p:grpSpPr bwMode="auto">
            <a:xfrm>
              <a:off x="1350516" y="3932188"/>
              <a:ext cx="762000" cy="152400"/>
              <a:chOff x="2016" y="1536"/>
              <a:chExt cx="1736" cy="208"/>
            </a:xfrm>
          </p:grpSpPr>
          <p:sp>
            <p:nvSpPr>
              <p:cNvPr id="47758" name="Line 81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9" name="Line 81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0" name="Line 81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1" name="Line 81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2" name="Line 81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3" name="Line 81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4" name="Line 81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5" name="Line 81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5" name="Group 819"/>
            <p:cNvGrpSpPr>
              <a:grpSpLocks/>
            </p:cNvGrpSpPr>
            <p:nvPr/>
          </p:nvGrpSpPr>
          <p:grpSpPr bwMode="auto">
            <a:xfrm>
              <a:off x="2112516" y="4008388"/>
              <a:ext cx="762000" cy="152400"/>
              <a:chOff x="2016" y="1536"/>
              <a:chExt cx="1736" cy="208"/>
            </a:xfrm>
          </p:grpSpPr>
          <p:sp>
            <p:nvSpPr>
              <p:cNvPr id="47750" name="Line 82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1" name="Line 82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2" name="Line 82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3" name="Line 82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4" name="Line 82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5" name="Line 82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6" name="Line 82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7" name="Line 82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6" name="Group 828"/>
            <p:cNvGrpSpPr>
              <a:grpSpLocks/>
            </p:cNvGrpSpPr>
            <p:nvPr/>
          </p:nvGrpSpPr>
          <p:grpSpPr bwMode="auto">
            <a:xfrm>
              <a:off x="2112516" y="4084588"/>
              <a:ext cx="762000" cy="152400"/>
              <a:chOff x="2016" y="1536"/>
              <a:chExt cx="1736" cy="208"/>
            </a:xfrm>
          </p:grpSpPr>
          <p:sp>
            <p:nvSpPr>
              <p:cNvPr id="47742" name="Line 82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3" name="Line 83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4" name="Line 83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5" name="Line 83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6" name="Line 83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7" name="Line 83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8" name="Line 83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9" name="Line 83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7" name="Group 837"/>
            <p:cNvGrpSpPr>
              <a:grpSpLocks/>
            </p:cNvGrpSpPr>
            <p:nvPr/>
          </p:nvGrpSpPr>
          <p:grpSpPr bwMode="auto">
            <a:xfrm>
              <a:off x="2112516" y="4160788"/>
              <a:ext cx="762000" cy="152400"/>
              <a:chOff x="2016" y="1536"/>
              <a:chExt cx="1736" cy="208"/>
            </a:xfrm>
          </p:grpSpPr>
          <p:sp>
            <p:nvSpPr>
              <p:cNvPr id="47734" name="Line 83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5" name="Line 83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6" name="Line 84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7" name="Line 84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8" name="Line 84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9" name="Line 84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0" name="Line 84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1" name="Line 84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8" name="Group 846"/>
            <p:cNvGrpSpPr>
              <a:grpSpLocks/>
            </p:cNvGrpSpPr>
            <p:nvPr/>
          </p:nvGrpSpPr>
          <p:grpSpPr bwMode="auto">
            <a:xfrm>
              <a:off x="2112516" y="4236988"/>
              <a:ext cx="762000" cy="152400"/>
              <a:chOff x="2016" y="1536"/>
              <a:chExt cx="1736" cy="208"/>
            </a:xfrm>
          </p:grpSpPr>
          <p:sp>
            <p:nvSpPr>
              <p:cNvPr id="47726" name="Line 84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7" name="Line 84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8" name="Line 84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9" name="Line 85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0" name="Line 85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1" name="Line 85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2" name="Line 85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3" name="Line 85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9" name="Group 855"/>
            <p:cNvGrpSpPr>
              <a:grpSpLocks/>
            </p:cNvGrpSpPr>
            <p:nvPr/>
          </p:nvGrpSpPr>
          <p:grpSpPr bwMode="auto">
            <a:xfrm>
              <a:off x="2112516" y="4313188"/>
              <a:ext cx="762000" cy="152400"/>
              <a:chOff x="2016" y="1536"/>
              <a:chExt cx="1736" cy="208"/>
            </a:xfrm>
          </p:grpSpPr>
          <p:sp>
            <p:nvSpPr>
              <p:cNvPr id="47718" name="Line 85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9" name="Line 85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0" name="Line 85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1" name="Line 85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2" name="Line 86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3" name="Line 86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4" name="Line 86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5" name="Line 86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0" name="Group 864"/>
            <p:cNvGrpSpPr>
              <a:grpSpLocks/>
            </p:cNvGrpSpPr>
            <p:nvPr/>
          </p:nvGrpSpPr>
          <p:grpSpPr bwMode="auto">
            <a:xfrm>
              <a:off x="2112516" y="4389388"/>
              <a:ext cx="762000" cy="152400"/>
              <a:chOff x="2016" y="1536"/>
              <a:chExt cx="1736" cy="208"/>
            </a:xfrm>
          </p:grpSpPr>
          <p:sp>
            <p:nvSpPr>
              <p:cNvPr id="47710" name="Line 86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1" name="Line 86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2" name="Line 86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3" name="Line 86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4" name="Line 86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5" name="Line 87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6" name="Line 87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7" name="Line 87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1" name="Group 873"/>
            <p:cNvGrpSpPr>
              <a:grpSpLocks/>
            </p:cNvGrpSpPr>
            <p:nvPr/>
          </p:nvGrpSpPr>
          <p:grpSpPr bwMode="auto">
            <a:xfrm>
              <a:off x="2112516" y="4465588"/>
              <a:ext cx="762000" cy="152400"/>
              <a:chOff x="2016" y="1536"/>
              <a:chExt cx="1736" cy="208"/>
            </a:xfrm>
          </p:grpSpPr>
          <p:sp>
            <p:nvSpPr>
              <p:cNvPr id="47702" name="Line 87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3" name="Line 87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4" name="Line 87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5" name="Line 87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6" name="Line 87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7" name="Line 87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8" name="Line 88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9" name="Line 88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2" name="Group 882"/>
            <p:cNvGrpSpPr>
              <a:grpSpLocks/>
            </p:cNvGrpSpPr>
            <p:nvPr/>
          </p:nvGrpSpPr>
          <p:grpSpPr bwMode="auto">
            <a:xfrm>
              <a:off x="2112516" y="4541788"/>
              <a:ext cx="762000" cy="152400"/>
              <a:chOff x="2016" y="1536"/>
              <a:chExt cx="1736" cy="208"/>
            </a:xfrm>
          </p:grpSpPr>
          <p:sp>
            <p:nvSpPr>
              <p:cNvPr id="47694" name="Line 88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5" name="Line 88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6" name="Line 88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7" name="Line 88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8" name="Line 88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9" name="Line 88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0" name="Line 88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1" name="Line 89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3" name="Group 891"/>
            <p:cNvGrpSpPr>
              <a:grpSpLocks/>
            </p:cNvGrpSpPr>
            <p:nvPr/>
          </p:nvGrpSpPr>
          <p:grpSpPr bwMode="auto">
            <a:xfrm>
              <a:off x="2112516" y="4617988"/>
              <a:ext cx="762000" cy="152400"/>
              <a:chOff x="2016" y="1536"/>
              <a:chExt cx="1736" cy="208"/>
            </a:xfrm>
          </p:grpSpPr>
          <p:sp>
            <p:nvSpPr>
              <p:cNvPr id="47686" name="Line 89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7" name="Line 89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8" name="Line 89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9" name="Line 89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0" name="Line 89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1" name="Line 89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2" name="Line 89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3" name="Line 89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4" name="Group 900"/>
            <p:cNvGrpSpPr>
              <a:grpSpLocks/>
            </p:cNvGrpSpPr>
            <p:nvPr/>
          </p:nvGrpSpPr>
          <p:grpSpPr bwMode="auto">
            <a:xfrm>
              <a:off x="2112516" y="4694188"/>
              <a:ext cx="762000" cy="152400"/>
              <a:chOff x="2016" y="1536"/>
              <a:chExt cx="1736" cy="208"/>
            </a:xfrm>
          </p:grpSpPr>
          <p:sp>
            <p:nvSpPr>
              <p:cNvPr id="47678" name="Line 90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9" name="Line 90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0" name="Line 90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1" name="Line 90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2" name="Line 90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3" name="Line 90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4" name="Line 90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5" name="Line 90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5" name="Group 909"/>
            <p:cNvGrpSpPr>
              <a:grpSpLocks/>
            </p:cNvGrpSpPr>
            <p:nvPr/>
          </p:nvGrpSpPr>
          <p:grpSpPr bwMode="auto">
            <a:xfrm>
              <a:off x="2874516" y="4021088"/>
              <a:ext cx="762000" cy="152400"/>
              <a:chOff x="2016" y="1536"/>
              <a:chExt cx="1736" cy="208"/>
            </a:xfrm>
          </p:grpSpPr>
          <p:sp>
            <p:nvSpPr>
              <p:cNvPr id="47670" name="Line 91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1" name="Line 91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2" name="Line 91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3" name="Line 91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4" name="Line 91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5" name="Line 91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6" name="Line 91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7" name="Line 91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6" name="Group 918"/>
            <p:cNvGrpSpPr>
              <a:grpSpLocks/>
            </p:cNvGrpSpPr>
            <p:nvPr/>
          </p:nvGrpSpPr>
          <p:grpSpPr bwMode="auto">
            <a:xfrm>
              <a:off x="2874516" y="4097288"/>
              <a:ext cx="762000" cy="152400"/>
              <a:chOff x="2016" y="1536"/>
              <a:chExt cx="1736" cy="208"/>
            </a:xfrm>
          </p:grpSpPr>
          <p:sp>
            <p:nvSpPr>
              <p:cNvPr id="47662" name="Line 91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3" name="Line 92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4" name="Line 92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5" name="Line 92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6" name="Line 92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7" name="Line 92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8" name="Line 92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9" name="Line 92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7" name="Group 927"/>
            <p:cNvGrpSpPr>
              <a:grpSpLocks/>
            </p:cNvGrpSpPr>
            <p:nvPr/>
          </p:nvGrpSpPr>
          <p:grpSpPr bwMode="auto">
            <a:xfrm>
              <a:off x="2874516" y="4173488"/>
              <a:ext cx="762000" cy="152400"/>
              <a:chOff x="2016" y="1536"/>
              <a:chExt cx="1736" cy="208"/>
            </a:xfrm>
          </p:grpSpPr>
          <p:sp>
            <p:nvSpPr>
              <p:cNvPr id="47654" name="Line 92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5" name="Line 92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6" name="Line 93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7" name="Line 93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8" name="Line 93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9" name="Line 93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0" name="Line 93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1" name="Line 93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8" name="Group 936"/>
            <p:cNvGrpSpPr>
              <a:grpSpLocks/>
            </p:cNvGrpSpPr>
            <p:nvPr/>
          </p:nvGrpSpPr>
          <p:grpSpPr bwMode="auto">
            <a:xfrm>
              <a:off x="2874516" y="4249688"/>
              <a:ext cx="762000" cy="152400"/>
              <a:chOff x="2016" y="1536"/>
              <a:chExt cx="1736" cy="208"/>
            </a:xfrm>
          </p:grpSpPr>
          <p:sp>
            <p:nvSpPr>
              <p:cNvPr id="47646" name="Line 93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7" name="Line 93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8" name="Line 93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9" name="Line 94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0" name="Line 94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1" name="Line 94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2" name="Line 94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3" name="Line 94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9" name="Group 945"/>
            <p:cNvGrpSpPr>
              <a:grpSpLocks/>
            </p:cNvGrpSpPr>
            <p:nvPr/>
          </p:nvGrpSpPr>
          <p:grpSpPr bwMode="auto">
            <a:xfrm>
              <a:off x="2874516" y="4325888"/>
              <a:ext cx="762000" cy="152400"/>
              <a:chOff x="2016" y="1536"/>
              <a:chExt cx="1736" cy="208"/>
            </a:xfrm>
          </p:grpSpPr>
          <p:sp>
            <p:nvSpPr>
              <p:cNvPr id="47638" name="Line 94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9" name="Line 94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0" name="Line 94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1" name="Line 94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2" name="Line 95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3" name="Line 95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4" name="Line 95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5" name="Line 95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0" name="Group 954"/>
            <p:cNvGrpSpPr>
              <a:grpSpLocks/>
            </p:cNvGrpSpPr>
            <p:nvPr/>
          </p:nvGrpSpPr>
          <p:grpSpPr bwMode="auto">
            <a:xfrm>
              <a:off x="2874516" y="4402088"/>
              <a:ext cx="762000" cy="152400"/>
              <a:chOff x="2016" y="1536"/>
              <a:chExt cx="1736" cy="208"/>
            </a:xfrm>
          </p:grpSpPr>
          <p:sp>
            <p:nvSpPr>
              <p:cNvPr id="47630" name="Line 95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1" name="Line 95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2" name="Line 95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3" name="Line 95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4" name="Line 95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5" name="Line 96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6" name="Line 96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7" name="Line 96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1" name="Group 963"/>
            <p:cNvGrpSpPr>
              <a:grpSpLocks/>
            </p:cNvGrpSpPr>
            <p:nvPr/>
          </p:nvGrpSpPr>
          <p:grpSpPr bwMode="auto">
            <a:xfrm>
              <a:off x="2874516" y="4478288"/>
              <a:ext cx="762000" cy="152400"/>
              <a:chOff x="2016" y="1536"/>
              <a:chExt cx="1736" cy="208"/>
            </a:xfrm>
          </p:grpSpPr>
          <p:sp>
            <p:nvSpPr>
              <p:cNvPr id="47622" name="Line 96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3" name="Line 96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4" name="Line 96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5" name="Line 96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6" name="Line 96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7" name="Line 96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8" name="Line 97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9" name="Line 97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2" name="Group 972"/>
            <p:cNvGrpSpPr>
              <a:grpSpLocks/>
            </p:cNvGrpSpPr>
            <p:nvPr/>
          </p:nvGrpSpPr>
          <p:grpSpPr bwMode="auto">
            <a:xfrm>
              <a:off x="2874516" y="4554488"/>
              <a:ext cx="762000" cy="152400"/>
              <a:chOff x="2016" y="1536"/>
              <a:chExt cx="1736" cy="208"/>
            </a:xfrm>
          </p:grpSpPr>
          <p:sp>
            <p:nvSpPr>
              <p:cNvPr id="47614" name="Line 97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5" name="Line 97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6" name="Line 97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7" name="Line 97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8" name="Line 97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9" name="Line 97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0" name="Line 97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1" name="Line 98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3" name="Group 981"/>
            <p:cNvGrpSpPr>
              <a:grpSpLocks/>
            </p:cNvGrpSpPr>
            <p:nvPr/>
          </p:nvGrpSpPr>
          <p:grpSpPr bwMode="auto">
            <a:xfrm>
              <a:off x="2874516" y="4630688"/>
              <a:ext cx="762000" cy="152400"/>
              <a:chOff x="2016" y="1536"/>
              <a:chExt cx="1736" cy="208"/>
            </a:xfrm>
          </p:grpSpPr>
          <p:sp>
            <p:nvSpPr>
              <p:cNvPr id="47606" name="Line 98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7" name="Line 98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8" name="Line 98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9" name="Line 98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0" name="Line 98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1" name="Line 98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2" name="Line 98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3" name="Line 98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4" name="Group 990"/>
            <p:cNvGrpSpPr>
              <a:grpSpLocks/>
            </p:cNvGrpSpPr>
            <p:nvPr/>
          </p:nvGrpSpPr>
          <p:grpSpPr bwMode="auto">
            <a:xfrm>
              <a:off x="2874516" y="4706888"/>
              <a:ext cx="762000" cy="152400"/>
              <a:chOff x="2016" y="1536"/>
              <a:chExt cx="1736" cy="208"/>
            </a:xfrm>
          </p:grpSpPr>
          <p:sp>
            <p:nvSpPr>
              <p:cNvPr id="47598" name="Line 99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9" name="Line 99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0" name="Line 99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1" name="Line 99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2" name="Line 99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3" name="Line 99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4" name="Line 99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5" name="Line 99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5" name="Group 999"/>
            <p:cNvGrpSpPr>
              <a:grpSpLocks/>
            </p:cNvGrpSpPr>
            <p:nvPr/>
          </p:nvGrpSpPr>
          <p:grpSpPr bwMode="auto">
            <a:xfrm>
              <a:off x="3636516" y="4008388"/>
              <a:ext cx="762000" cy="152400"/>
              <a:chOff x="2016" y="1536"/>
              <a:chExt cx="1736" cy="208"/>
            </a:xfrm>
          </p:grpSpPr>
          <p:sp>
            <p:nvSpPr>
              <p:cNvPr id="47590" name="Line 100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1" name="Line 100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2" name="Line 100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3" name="Line 100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4" name="Line 100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5" name="Line 100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6" name="Line 100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7" name="Line 100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6" name="Group 1008"/>
            <p:cNvGrpSpPr>
              <a:grpSpLocks/>
            </p:cNvGrpSpPr>
            <p:nvPr/>
          </p:nvGrpSpPr>
          <p:grpSpPr bwMode="auto">
            <a:xfrm>
              <a:off x="3636516" y="4084588"/>
              <a:ext cx="762000" cy="152400"/>
              <a:chOff x="2016" y="1536"/>
              <a:chExt cx="1736" cy="208"/>
            </a:xfrm>
          </p:grpSpPr>
          <p:sp>
            <p:nvSpPr>
              <p:cNvPr id="47582" name="Line 100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3" name="Line 101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4" name="Line 101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5" name="Line 101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6" name="Line 101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7" name="Line 101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8" name="Line 101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9" name="Line 101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7" name="Group 1017"/>
            <p:cNvGrpSpPr>
              <a:grpSpLocks/>
            </p:cNvGrpSpPr>
            <p:nvPr/>
          </p:nvGrpSpPr>
          <p:grpSpPr bwMode="auto">
            <a:xfrm>
              <a:off x="3636516" y="4160788"/>
              <a:ext cx="762000" cy="152400"/>
              <a:chOff x="2016" y="1536"/>
              <a:chExt cx="1736" cy="208"/>
            </a:xfrm>
          </p:grpSpPr>
          <p:sp>
            <p:nvSpPr>
              <p:cNvPr id="47574" name="Line 101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5" name="Line 101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6" name="Line 102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7" name="Line 102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8" name="Line 102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9" name="Line 102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0" name="Line 102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1" name="Line 102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8" name="Group 1026"/>
            <p:cNvGrpSpPr>
              <a:grpSpLocks/>
            </p:cNvGrpSpPr>
            <p:nvPr/>
          </p:nvGrpSpPr>
          <p:grpSpPr bwMode="auto">
            <a:xfrm>
              <a:off x="3636516" y="4236988"/>
              <a:ext cx="762000" cy="152400"/>
              <a:chOff x="2016" y="1536"/>
              <a:chExt cx="1736" cy="208"/>
            </a:xfrm>
          </p:grpSpPr>
          <p:sp>
            <p:nvSpPr>
              <p:cNvPr id="47566" name="Line 102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7" name="Line 102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8" name="Line 102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9" name="Line 103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0" name="Line 103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1" name="Line 103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2" name="Line 103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3" name="Line 103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9" name="Group 1035"/>
            <p:cNvGrpSpPr>
              <a:grpSpLocks/>
            </p:cNvGrpSpPr>
            <p:nvPr/>
          </p:nvGrpSpPr>
          <p:grpSpPr bwMode="auto">
            <a:xfrm>
              <a:off x="3636516" y="4313188"/>
              <a:ext cx="762000" cy="152400"/>
              <a:chOff x="2016" y="1536"/>
              <a:chExt cx="1736" cy="208"/>
            </a:xfrm>
          </p:grpSpPr>
          <p:sp>
            <p:nvSpPr>
              <p:cNvPr id="47558" name="Line 103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9" name="Line 103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0" name="Line 103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1" name="Line 103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2" name="Line 104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3" name="Line 104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4" name="Line 104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5" name="Line 104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0" name="Group 1044"/>
            <p:cNvGrpSpPr>
              <a:grpSpLocks/>
            </p:cNvGrpSpPr>
            <p:nvPr/>
          </p:nvGrpSpPr>
          <p:grpSpPr bwMode="auto">
            <a:xfrm>
              <a:off x="3636516" y="4389388"/>
              <a:ext cx="762000" cy="152400"/>
              <a:chOff x="2016" y="1536"/>
              <a:chExt cx="1736" cy="208"/>
            </a:xfrm>
          </p:grpSpPr>
          <p:sp>
            <p:nvSpPr>
              <p:cNvPr id="47550" name="Line 104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1" name="Line 104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2" name="Line 104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3" name="Line 104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4" name="Line 104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5" name="Line 105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6" name="Line 105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7" name="Line 105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1" name="Group 1053"/>
            <p:cNvGrpSpPr>
              <a:grpSpLocks/>
            </p:cNvGrpSpPr>
            <p:nvPr/>
          </p:nvGrpSpPr>
          <p:grpSpPr bwMode="auto">
            <a:xfrm>
              <a:off x="3636516" y="4465588"/>
              <a:ext cx="762000" cy="152400"/>
              <a:chOff x="2016" y="1536"/>
              <a:chExt cx="1736" cy="208"/>
            </a:xfrm>
          </p:grpSpPr>
          <p:sp>
            <p:nvSpPr>
              <p:cNvPr id="47542" name="Line 105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3" name="Line 105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4" name="Line 105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5" name="Line 105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6" name="Line 105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7" name="Line 105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8" name="Line 106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9" name="Line 106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2" name="Group 1062"/>
            <p:cNvGrpSpPr>
              <a:grpSpLocks/>
            </p:cNvGrpSpPr>
            <p:nvPr/>
          </p:nvGrpSpPr>
          <p:grpSpPr bwMode="auto">
            <a:xfrm>
              <a:off x="3636516" y="4541788"/>
              <a:ext cx="762000" cy="152400"/>
              <a:chOff x="2016" y="1536"/>
              <a:chExt cx="1736" cy="208"/>
            </a:xfrm>
          </p:grpSpPr>
          <p:sp>
            <p:nvSpPr>
              <p:cNvPr id="47534" name="Line 106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5" name="Line 106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6" name="Line 106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7" name="Line 106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8" name="Line 106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9" name="Line 106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0" name="Line 106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1" name="Line 107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3" name="Group 1071"/>
            <p:cNvGrpSpPr>
              <a:grpSpLocks/>
            </p:cNvGrpSpPr>
            <p:nvPr/>
          </p:nvGrpSpPr>
          <p:grpSpPr bwMode="auto">
            <a:xfrm>
              <a:off x="3636516" y="4617988"/>
              <a:ext cx="762000" cy="152400"/>
              <a:chOff x="2016" y="1536"/>
              <a:chExt cx="1736" cy="208"/>
            </a:xfrm>
          </p:grpSpPr>
          <p:sp>
            <p:nvSpPr>
              <p:cNvPr id="47526" name="Line 107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7" name="Line 107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8" name="Line 107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9" name="Line 107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0" name="Line 107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1" name="Line 107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2" name="Line 107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3" name="Line 107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4" name="Group 1080"/>
            <p:cNvGrpSpPr>
              <a:grpSpLocks/>
            </p:cNvGrpSpPr>
            <p:nvPr/>
          </p:nvGrpSpPr>
          <p:grpSpPr bwMode="auto">
            <a:xfrm>
              <a:off x="3636516" y="4694188"/>
              <a:ext cx="762000" cy="152400"/>
              <a:chOff x="2016" y="1536"/>
              <a:chExt cx="1736" cy="208"/>
            </a:xfrm>
          </p:grpSpPr>
          <p:sp>
            <p:nvSpPr>
              <p:cNvPr id="47518" name="Line 108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9" name="Line 108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0" name="Line 108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1" name="Line 108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2" name="Line 108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3" name="Line 108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4" name="Line 108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5" name="Line 108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5" name="Group 1089"/>
            <p:cNvGrpSpPr>
              <a:grpSpLocks/>
            </p:cNvGrpSpPr>
            <p:nvPr/>
          </p:nvGrpSpPr>
          <p:grpSpPr bwMode="auto">
            <a:xfrm>
              <a:off x="4385816" y="3995688"/>
              <a:ext cx="762000" cy="152400"/>
              <a:chOff x="2016" y="1536"/>
              <a:chExt cx="1736" cy="208"/>
            </a:xfrm>
          </p:grpSpPr>
          <p:sp>
            <p:nvSpPr>
              <p:cNvPr id="47510" name="Line 109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1" name="Line 109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2" name="Line 109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3" name="Line 109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4" name="Line 109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5" name="Line 109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6" name="Line 109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7" name="Line 109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6" name="Group 1098"/>
            <p:cNvGrpSpPr>
              <a:grpSpLocks/>
            </p:cNvGrpSpPr>
            <p:nvPr/>
          </p:nvGrpSpPr>
          <p:grpSpPr bwMode="auto">
            <a:xfrm>
              <a:off x="4385816" y="4071888"/>
              <a:ext cx="762000" cy="152400"/>
              <a:chOff x="2016" y="1536"/>
              <a:chExt cx="1736" cy="208"/>
            </a:xfrm>
          </p:grpSpPr>
          <p:sp>
            <p:nvSpPr>
              <p:cNvPr id="47502" name="Line 109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3" name="Line 110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4" name="Line 110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5" name="Line 110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6" name="Line 110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7" name="Line 110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8" name="Line 110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9" name="Line 110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7" name="Group 1107"/>
            <p:cNvGrpSpPr>
              <a:grpSpLocks/>
            </p:cNvGrpSpPr>
            <p:nvPr/>
          </p:nvGrpSpPr>
          <p:grpSpPr bwMode="auto">
            <a:xfrm>
              <a:off x="4385816" y="4148088"/>
              <a:ext cx="762000" cy="152400"/>
              <a:chOff x="2016" y="1536"/>
              <a:chExt cx="1736" cy="208"/>
            </a:xfrm>
          </p:grpSpPr>
          <p:sp>
            <p:nvSpPr>
              <p:cNvPr id="47494" name="Line 110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5" name="Line 110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6" name="Line 111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7" name="Line 111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8" name="Line 111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9" name="Line 111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0" name="Line 111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1" name="Line 111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8" name="Group 1116"/>
            <p:cNvGrpSpPr>
              <a:grpSpLocks/>
            </p:cNvGrpSpPr>
            <p:nvPr/>
          </p:nvGrpSpPr>
          <p:grpSpPr bwMode="auto">
            <a:xfrm>
              <a:off x="4385816" y="4224288"/>
              <a:ext cx="762000" cy="152400"/>
              <a:chOff x="2016" y="1536"/>
              <a:chExt cx="1736" cy="208"/>
            </a:xfrm>
          </p:grpSpPr>
          <p:sp>
            <p:nvSpPr>
              <p:cNvPr id="47486" name="Line 111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7" name="Line 111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8" name="Line 111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9" name="Line 112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0" name="Line 112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1" name="Line 112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2" name="Line 112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3" name="Line 112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9" name="Group 1125"/>
            <p:cNvGrpSpPr>
              <a:grpSpLocks/>
            </p:cNvGrpSpPr>
            <p:nvPr/>
          </p:nvGrpSpPr>
          <p:grpSpPr bwMode="auto">
            <a:xfrm>
              <a:off x="4385816" y="4300488"/>
              <a:ext cx="762000" cy="152400"/>
              <a:chOff x="2016" y="1536"/>
              <a:chExt cx="1736" cy="208"/>
            </a:xfrm>
          </p:grpSpPr>
          <p:sp>
            <p:nvSpPr>
              <p:cNvPr id="47478" name="Line 112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9" name="Line 112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0" name="Line 112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1" name="Line 112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2" name="Line 113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3" name="Line 113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4" name="Line 113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5" name="Line 113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0" name="Group 1134"/>
            <p:cNvGrpSpPr>
              <a:grpSpLocks/>
            </p:cNvGrpSpPr>
            <p:nvPr/>
          </p:nvGrpSpPr>
          <p:grpSpPr bwMode="auto">
            <a:xfrm>
              <a:off x="4385816" y="4376688"/>
              <a:ext cx="762000" cy="152400"/>
              <a:chOff x="2016" y="1536"/>
              <a:chExt cx="1736" cy="208"/>
            </a:xfrm>
          </p:grpSpPr>
          <p:sp>
            <p:nvSpPr>
              <p:cNvPr id="47470" name="Line 113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1" name="Line 113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2" name="Line 113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3" name="Line 113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4" name="Line 113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5" name="Line 114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6" name="Line 114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7" name="Line 114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1" name="Group 1143"/>
            <p:cNvGrpSpPr>
              <a:grpSpLocks/>
            </p:cNvGrpSpPr>
            <p:nvPr/>
          </p:nvGrpSpPr>
          <p:grpSpPr bwMode="auto">
            <a:xfrm>
              <a:off x="4385816" y="4452888"/>
              <a:ext cx="762000" cy="152400"/>
              <a:chOff x="2016" y="1536"/>
              <a:chExt cx="1736" cy="208"/>
            </a:xfrm>
          </p:grpSpPr>
          <p:sp>
            <p:nvSpPr>
              <p:cNvPr id="47462" name="Line 114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3" name="Line 114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4" name="Line 114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5" name="Line 114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6" name="Line 114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7" name="Line 114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8" name="Line 115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9" name="Line 115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2" name="Group 1152"/>
            <p:cNvGrpSpPr>
              <a:grpSpLocks/>
            </p:cNvGrpSpPr>
            <p:nvPr/>
          </p:nvGrpSpPr>
          <p:grpSpPr bwMode="auto">
            <a:xfrm>
              <a:off x="4385816" y="4529088"/>
              <a:ext cx="762000" cy="152400"/>
              <a:chOff x="2016" y="1536"/>
              <a:chExt cx="1736" cy="208"/>
            </a:xfrm>
          </p:grpSpPr>
          <p:sp>
            <p:nvSpPr>
              <p:cNvPr id="47454" name="Line 115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5" name="Line 115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6" name="Line 115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7" name="Line 115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8" name="Line 115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9" name="Line 115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0" name="Line 115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1" name="Line 116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3" name="Group 1161"/>
            <p:cNvGrpSpPr>
              <a:grpSpLocks/>
            </p:cNvGrpSpPr>
            <p:nvPr/>
          </p:nvGrpSpPr>
          <p:grpSpPr bwMode="auto">
            <a:xfrm>
              <a:off x="4385816" y="4605288"/>
              <a:ext cx="762000" cy="152400"/>
              <a:chOff x="2016" y="1536"/>
              <a:chExt cx="1736" cy="208"/>
            </a:xfrm>
          </p:grpSpPr>
          <p:sp>
            <p:nvSpPr>
              <p:cNvPr id="47446" name="Line 116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7" name="Line 116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8" name="Line 116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9" name="Line 116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0" name="Line 116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1" name="Line 116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2" name="Line 116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3" name="Line 116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4" name="Group 1170"/>
            <p:cNvGrpSpPr>
              <a:grpSpLocks/>
            </p:cNvGrpSpPr>
            <p:nvPr/>
          </p:nvGrpSpPr>
          <p:grpSpPr bwMode="auto">
            <a:xfrm>
              <a:off x="4385816" y="4681488"/>
              <a:ext cx="762000" cy="152400"/>
              <a:chOff x="2016" y="1536"/>
              <a:chExt cx="1736" cy="208"/>
            </a:xfrm>
          </p:grpSpPr>
          <p:sp>
            <p:nvSpPr>
              <p:cNvPr id="47438" name="Line 117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9" name="Line 117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0" name="Line 117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1" name="Line 117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2" name="Line 117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3" name="Line 117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4" name="Line 117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5" name="Line 117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5" name="Group 1359"/>
            <p:cNvGrpSpPr>
              <a:grpSpLocks/>
            </p:cNvGrpSpPr>
            <p:nvPr/>
          </p:nvGrpSpPr>
          <p:grpSpPr bwMode="auto">
            <a:xfrm>
              <a:off x="601216" y="3995688"/>
              <a:ext cx="762000" cy="152400"/>
              <a:chOff x="2016" y="1536"/>
              <a:chExt cx="1736" cy="208"/>
            </a:xfrm>
          </p:grpSpPr>
          <p:sp>
            <p:nvSpPr>
              <p:cNvPr id="47430" name="Line 136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1" name="Line 136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2" name="Line 136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3" name="Line 136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4" name="Line 136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5" name="Line 136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6" name="Line 136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7" name="Line 136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6" name="Group 1368"/>
            <p:cNvGrpSpPr>
              <a:grpSpLocks/>
            </p:cNvGrpSpPr>
            <p:nvPr/>
          </p:nvGrpSpPr>
          <p:grpSpPr bwMode="auto">
            <a:xfrm>
              <a:off x="601216" y="4071888"/>
              <a:ext cx="762000" cy="152400"/>
              <a:chOff x="2016" y="1536"/>
              <a:chExt cx="1736" cy="208"/>
            </a:xfrm>
          </p:grpSpPr>
          <p:sp>
            <p:nvSpPr>
              <p:cNvPr id="47422" name="Line 136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3" name="Line 137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4" name="Line 137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5" name="Line 137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6" name="Line 137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7" name="Line 137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8" name="Line 137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9" name="Line 137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7" name="Group 1377"/>
            <p:cNvGrpSpPr>
              <a:grpSpLocks/>
            </p:cNvGrpSpPr>
            <p:nvPr/>
          </p:nvGrpSpPr>
          <p:grpSpPr bwMode="auto">
            <a:xfrm>
              <a:off x="601216" y="4148088"/>
              <a:ext cx="762000" cy="152400"/>
              <a:chOff x="2016" y="1536"/>
              <a:chExt cx="1736" cy="208"/>
            </a:xfrm>
          </p:grpSpPr>
          <p:sp>
            <p:nvSpPr>
              <p:cNvPr id="47414" name="Line 137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5" name="Line 137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6" name="Line 138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7" name="Line 138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8" name="Line 138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9" name="Line 138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0" name="Line 138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1" name="Line 138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8" name="Group 1386"/>
            <p:cNvGrpSpPr>
              <a:grpSpLocks/>
            </p:cNvGrpSpPr>
            <p:nvPr/>
          </p:nvGrpSpPr>
          <p:grpSpPr bwMode="auto">
            <a:xfrm>
              <a:off x="601216" y="4224288"/>
              <a:ext cx="762000" cy="152400"/>
              <a:chOff x="2016" y="1536"/>
              <a:chExt cx="1736" cy="208"/>
            </a:xfrm>
          </p:grpSpPr>
          <p:sp>
            <p:nvSpPr>
              <p:cNvPr id="47406" name="Line 138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7" name="Line 138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8" name="Line 138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9" name="Line 139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0" name="Line 139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1" name="Line 139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2" name="Line 139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3" name="Line 139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9" name="Group 1395"/>
            <p:cNvGrpSpPr>
              <a:grpSpLocks/>
            </p:cNvGrpSpPr>
            <p:nvPr/>
          </p:nvGrpSpPr>
          <p:grpSpPr bwMode="auto">
            <a:xfrm>
              <a:off x="601216" y="4300488"/>
              <a:ext cx="762000" cy="152400"/>
              <a:chOff x="2016" y="1536"/>
              <a:chExt cx="1736" cy="208"/>
            </a:xfrm>
          </p:grpSpPr>
          <p:sp>
            <p:nvSpPr>
              <p:cNvPr id="47398" name="Line 139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9" name="Line 139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0" name="Line 139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1" name="Line 139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2" name="Line 140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3" name="Line 140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4" name="Line 140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5" name="Line 140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0" name="Group 1404"/>
            <p:cNvGrpSpPr>
              <a:grpSpLocks/>
            </p:cNvGrpSpPr>
            <p:nvPr/>
          </p:nvGrpSpPr>
          <p:grpSpPr bwMode="auto">
            <a:xfrm>
              <a:off x="601216" y="4376688"/>
              <a:ext cx="762000" cy="152400"/>
              <a:chOff x="2016" y="1536"/>
              <a:chExt cx="1736" cy="208"/>
            </a:xfrm>
          </p:grpSpPr>
          <p:sp>
            <p:nvSpPr>
              <p:cNvPr id="47390" name="Line 140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1" name="Line 140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2" name="Line 140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3" name="Line 140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4" name="Line 140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5" name="Line 141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6" name="Line 141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7" name="Line 141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1" name="Group 1413"/>
            <p:cNvGrpSpPr>
              <a:grpSpLocks/>
            </p:cNvGrpSpPr>
            <p:nvPr/>
          </p:nvGrpSpPr>
          <p:grpSpPr bwMode="auto">
            <a:xfrm>
              <a:off x="601216" y="4452888"/>
              <a:ext cx="762000" cy="152400"/>
              <a:chOff x="2016" y="1536"/>
              <a:chExt cx="1736" cy="208"/>
            </a:xfrm>
          </p:grpSpPr>
          <p:sp>
            <p:nvSpPr>
              <p:cNvPr id="47382" name="Line 141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3" name="Line 141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4" name="Line 141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5" name="Line 141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6" name="Line 141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7" name="Line 141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8" name="Line 142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9" name="Line 142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2" name="Group 1422"/>
            <p:cNvGrpSpPr>
              <a:grpSpLocks/>
            </p:cNvGrpSpPr>
            <p:nvPr/>
          </p:nvGrpSpPr>
          <p:grpSpPr bwMode="auto">
            <a:xfrm>
              <a:off x="601216" y="4529088"/>
              <a:ext cx="762000" cy="152400"/>
              <a:chOff x="2016" y="1536"/>
              <a:chExt cx="1736" cy="208"/>
            </a:xfrm>
          </p:grpSpPr>
          <p:sp>
            <p:nvSpPr>
              <p:cNvPr id="47374" name="Line 142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5" name="Line 142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6" name="Line 142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7" name="Line 142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8" name="Line 142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9" name="Line 142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0" name="Line 142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1" name="Line 143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3" name="Group 1431"/>
            <p:cNvGrpSpPr>
              <a:grpSpLocks/>
            </p:cNvGrpSpPr>
            <p:nvPr/>
          </p:nvGrpSpPr>
          <p:grpSpPr bwMode="auto">
            <a:xfrm>
              <a:off x="601216" y="4605288"/>
              <a:ext cx="762000" cy="152400"/>
              <a:chOff x="2016" y="1536"/>
              <a:chExt cx="1736" cy="208"/>
            </a:xfrm>
          </p:grpSpPr>
          <p:sp>
            <p:nvSpPr>
              <p:cNvPr id="47366" name="Line 143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7" name="Line 143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8" name="Line 143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9" name="Line 143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0" name="Line 143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1" name="Line 143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2" name="Line 143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3" name="Line 143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4" name="Group 1440"/>
            <p:cNvGrpSpPr>
              <a:grpSpLocks/>
            </p:cNvGrpSpPr>
            <p:nvPr/>
          </p:nvGrpSpPr>
          <p:grpSpPr bwMode="auto">
            <a:xfrm>
              <a:off x="601216" y="4681488"/>
              <a:ext cx="762000" cy="152400"/>
              <a:chOff x="2016" y="1536"/>
              <a:chExt cx="1736" cy="208"/>
            </a:xfrm>
          </p:grpSpPr>
          <p:sp>
            <p:nvSpPr>
              <p:cNvPr id="47358" name="Line 144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9" name="Line 144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0" name="Line 144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1" name="Line 144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2" name="Line 144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3" name="Line 144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4" name="Line 144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5" name="Line 144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5" name="Group 1449"/>
            <p:cNvGrpSpPr>
              <a:grpSpLocks/>
            </p:cNvGrpSpPr>
            <p:nvPr/>
          </p:nvGrpSpPr>
          <p:grpSpPr bwMode="auto">
            <a:xfrm>
              <a:off x="1350516" y="4008388"/>
              <a:ext cx="762000" cy="152400"/>
              <a:chOff x="2016" y="1536"/>
              <a:chExt cx="1736" cy="208"/>
            </a:xfrm>
          </p:grpSpPr>
          <p:sp>
            <p:nvSpPr>
              <p:cNvPr id="47350" name="Line 145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1" name="Line 145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2" name="Line 145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3" name="Line 145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4" name="Line 145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5" name="Line 145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6" name="Line 145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7" name="Line 145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6" name="Group 1458"/>
            <p:cNvGrpSpPr>
              <a:grpSpLocks/>
            </p:cNvGrpSpPr>
            <p:nvPr/>
          </p:nvGrpSpPr>
          <p:grpSpPr bwMode="auto">
            <a:xfrm>
              <a:off x="1350516" y="4084588"/>
              <a:ext cx="762000" cy="152400"/>
              <a:chOff x="2016" y="1536"/>
              <a:chExt cx="1736" cy="208"/>
            </a:xfrm>
          </p:grpSpPr>
          <p:sp>
            <p:nvSpPr>
              <p:cNvPr id="47342" name="Line 145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3" name="Line 146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4" name="Line 146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5" name="Line 146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6" name="Line 146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7" name="Line 146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8" name="Line 146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9" name="Line 146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7" name="Group 1467"/>
            <p:cNvGrpSpPr>
              <a:grpSpLocks/>
            </p:cNvGrpSpPr>
            <p:nvPr/>
          </p:nvGrpSpPr>
          <p:grpSpPr bwMode="auto">
            <a:xfrm>
              <a:off x="1350516" y="4160788"/>
              <a:ext cx="762000" cy="152400"/>
              <a:chOff x="2016" y="1536"/>
              <a:chExt cx="1736" cy="208"/>
            </a:xfrm>
          </p:grpSpPr>
          <p:sp>
            <p:nvSpPr>
              <p:cNvPr id="47334" name="Line 146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5" name="Line 146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6" name="Line 147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7" name="Line 147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8" name="Line 147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9" name="Line 147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0" name="Line 147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1" name="Line 147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8" name="Group 1476"/>
            <p:cNvGrpSpPr>
              <a:grpSpLocks/>
            </p:cNvGrpSpPr>
            <p:nvPr/>
          </p:nvGrpSpPr>
          <p:grpSpPr bwMode="auto">
            <a:xfrm>
              <a:off x="1350516" y="4236988"/>
              <a:ext cx="762000" cy="152400"/>
              <a:chOff x="2016" y="1536"/>
              <a:chExt cx="1736" cy="208"/>
            </a:xfrm>
          </p:grpSpPr>
          <p:sp>
            <p:nvSpPr>
              <p:cNvPr id="47326" name="Line 147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7" name="Line 147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8" name="Line 147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9" name="Line 148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0" name="Line 148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1" name="Line 148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2" name="Line 148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3" name="Line 148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9" name="Group 1485"/>
            <p:cNvGrpSpPr>
              <a:grpSpLocks/>
            </p:cNvGrpSpPr>
            <p:nvPr/>
          </p:nvGrpSpPr>
          <p:grpSpPr bwMode="auto">
            <a:xfrm>
              <a:off x="1350516" y="4313188"/>
              <a:ext cx="762000" cy="152400"/>
              <a:chOff x="2016" y="1536"/>
              <a:chExt cx="1736" cy="208"/>
            </a:xfrm>
          </p:grpSpPr>
          <p:sp>
            <p:nvSpPr>
              <p:cNvPr id="47318" name="Line 148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9" name="Line 148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0" name="Line 148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1" name="Line 148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2" name="Line 149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3" name="Line 149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4" name="Line 149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5" name="Line 149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0" name="Group 1494"/>
            <p:cNvGrpSpPr>
              <a:grpSpLocks/>
            </p:cNvGrpSpPr>
            <p:nvPr/>
          </p:nvGrpSpPr>
          <p:grpSpPr bwMode="auto">
            <a:xfrm>
              <a:off x="1350516" y="4389388"/>
              <a:ext cx="762000" cy="152400"/>
              <a:chOff x="2016" y="1536"/>
              <a:chExt cx="1736" cy="208"/>
            </a:xfrm>
          </p:grpSpPr>
          <p:sp>
            <p:nvSpPr>
              <p:cNvPr id="47310" name="Line 149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1" name="Line 149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2" name="Line 149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3" name="Line 149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4" name="Line 149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5" name="Line 150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6" name="Line 150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7" name="Line 150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1" name="Group 1503"/>
            <p:cNvGrpSpPr>
              <a:grpSpLocks/>
            </p:cNvGrpSpPr>
            <p:nvPr/>
          </p:nvGrpSpPr>
          <p:grpSpPr bwMode="auto">
            <a:xfrm>
              <a:off x="1350516" y="4465588"/>
              <a:ext cx="762000" cy="152400"/>
              <a:chOff x="2016" y="1536"/>
              <a:chExt cx="1736" cy="208"/>
            </a:xfrm>
          </p:grpSpPr>
          <p:sp>
            <p:nvSpPr>
              <p:cNvPr id="47302" name="Line 150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3" name="Line 150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4" name="Line 150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5" name="Line 150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6" name="Line 150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7" name="Line 150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8" name="Line 151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9" name="Line 151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2" name="Group 1512"/>
            <p:cNvGrpSpPr>
              <a:grpSpLocks/>
            </p:cNvGrpSpPr>
            <p:nvPr/>
          </p:nvGrpSpPr>
          <p:grpSpPr bwMode="auto">
            <a:xfrm>
              <a:off x="1350516" y="4541788"/>
              <a:ext cx="762000" cy="152400"/>
              <a:chOff x="2016" y="1536"/>
              <a:chExt cx="1736" cy="208"/>
            </a:xfrm>
          </p:grpSpPr>
          <p:sp>
            <p:nvSpPr>
              <p:cNvPr id="47294" name="Line 151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5" name="Line 151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6" name="Line 151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7" name="Line 151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8" name="Line 151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9" name="Line 151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0" name="Line 151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1" name="Line 152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3" name="Group 1521"/>
            <p:cNvGrpSpPr>
              <a:grpSpLocks/>
            </p:cNvGrpSpPr>
            <p:nvPr/>
          </p:nvGrpSpPr>
          <p:grpSpPr bwMode="auto">
            <a:xfrm>
              <a:off x="1350516" y="4617988"/>
              <a:ext cx="762000" cy="152400"/>
              <a:chOff x="2016" y="1536"/>
              <a:chExt cx="1736" cy="208"/>
            </a:xfrm>
          </p:grpSpPr>
          <p:sp>
            <p:nvSpPr>
              <p:cNvPr id="47286" name="Line 152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7" name="Line 152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8" name="Line 152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9" name="Line 152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0" name="Line 152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1" name="Line 152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2" name="Line 152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3" name="Line 152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4" name="Group 1530"/>
            <p:cNvGrpSpPr>
              <a:grpSpLocks/>
            </p:cNvGrpSpPr>
            <p:nvPr/>
          </p:nvGrpSpPr>
          <p:grpSpPr bwMode="auto">
            <a:xfrm>
              <a:off x="1350516" y="4694188"/>
              <a:ext cx="762000" cy="152400"/>
              <a:chOff x="2016" y="1536"/>
              <a:chExt cx="1736" cy="208"/>
            </a:xfrm>
          </p:grpSpPr>
          <p:sp>
            <p:nvSpPr>
              <p:cNvPr id="47278" name="Line 153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79" name="Line 153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0" name="Line 153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1" name="Line 153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2" name="Line 153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3" name="Line 153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4" name="Line 153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5" name="Line 153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7265" name="Text Box 1764"/>
          <p:cNvSpPr txBox="1">
            <a:spLocks noChangeArrowheads="1"/>
          </p:cNvSpPr>
          <p:nvPr/>
        </p:nvSpPr>
        <p:spPr bwMode="auto">
          <a:xfrm>
            <a:off x="5836791" y="3640088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            </a:t>
            </a:r>
          </a:p>
        </p:txBody>
      </p:sp>
      <p:sp>
        <p:nvSpPr>
          <p:cNvPr id="47266" name="Text Box 1765"/>
          <p:cNvSpPr txBox="1">
            <a:spLocks noChangeArrowheads="1"/>
          </p:cNvSpPr>
          <p:nvPr/>
        </p:nvSpPr>
        <p:spPr bwMode="auto">
          <a:xfrm>
            <a:off x="5293295" y="3775441"/>
            <a:ext cx="3599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2: Kernel re-launch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zh-CN" sz="2400" dirty="0">
              <a:solidFill>
                <a:srgbClr val="080808"/>
              </a:solidFill>
              <a:latin typeface="Times New Roman" pitchFamily="18" charset="0"/>
              <a:ea typeface="SimSun" pitchFamily="2" charset="-122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0372C0F-597F-D244-A25A-829509E06C74}"/>
              </a:ext>
            </a:extLst>
          </p:cNvPr>
          <p:cNvGrpSpPr/>
          <p:nvPr/>
        </p:nvGrpSpPr>
        <p:grpSpPr>
          <a:xfrm>
            <a:off x="304800" y="5738039"/>
            <a:ext cx="3212976" cy="505599"/>
            <a:chOff x="304800" y="5738039"/>
            <a:chExt cx="3212976" cy="505599"/>
          </a:xfrm>
        </p:grpSpPr>
        <p:sp>
          <p:nvSpPr>
            <p:cNvPr id="47267" name="Line 1780"/>
            <p:cNvSpPr>
              <a:spLocks noChangeShapeType="1"/>
            </p:cNvSpPr>
            <p:nvPr/>
          </p:nvSpPr>
          <p:spPr bwMode="auto">
            <a:xfrm>
              <a:off x="1143000" y="5820589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68" name="Line 1781"/>
            <p:cNvSpPr>
              <a:spLocks noChangeShapeType="1"/>
            </p:cNvSpPr>
            <p:nvPr/>
          </p:nvSpPr>
          <p:spPr bwMode="auto">
            <a:xfrm flipV="1">
              <a:off x="1247775" y="5820589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69" name="Line 1782"/>
            <p:cNvSpPr>
              <a:spLocks noChangeShapeType="1"/>
            </p:cNvSpPr>
            <p:nvPr/>
          </p:nvSpPr>
          <p:spPr bwMode="auto">
            <a:xfrm>
              <a:off x="1331913" y="5826939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0" name="Line 1783"/>
            <p:cNvSpPr>
              <a:spLocks noChangeShapeType="1"/>
            </p:cNvSpPr>
            <p:nvPr/>
          </p:nvSpPr>
          <p:spPr bwMode="auto">
            <a:xfrm flipV="1">
              <a:off x="1438275" y="5826939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1" name="Line 1784"/>
            <p:cNvSpPr>
              <a:spLocks noChangeShapeType="1"/>
            </p:cNvSpPr>
            <p:nvPr/>
          </p:nvSpPr>
          <p:spPr bwMode="auto">
            <a:xfrm>
              <a:off x="1525588" y="5814239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2" name="Line 1785"/>
            <p:cNvSpPr>
              <a:spLocks noChangeShapeType="1"/>
            </p:cNvSpPr>
            <p:nvPr/>
          </p:nvSpPr>
          <p:spPr bwMode="auto">
            <a:xfrm flipV="1">
              <a:off x="1630363" y="5814239"/>
              <a:ext cx="84137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3" name="Line 1786"/>
            <p:cNvSpPr>
              <a:spLocks noChangeShapeType="1"/>
            </p:cNvSpPr>
            <p:nvPr/>
          </p:nvSpPr>
          <p:spPr bwMode="auto">
            <a:xfrm>
              <a:off x="1714500" y="5820589"/>
              <a:ext cx="106363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4" name="Line 1787"/>
            <p:cNvSpPr>
              <a:spLocks noChangeShapeType="1"/>
            </p:cNvSpPr>
            <p:nvPr/>
          </p:nvSpPr>
          <p:spPr bwMode="auto">
            <a:xfrm flipV="1">
              <a:off x="1820863" y="5820589"/>
              <a:ext cx="84137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5" name="Rectangle 1788"/>
            <p:cNvSpPr>
              <a:spLocks noChangeArrowheads="1"/>
            </p:cNvSpPr>
            <p:nvPr/>
          </p:nvSpPr>
          <p:spPr bwMode="auto">
            <a:xfrm>
              <a:off x="304800" y="5738039"/>
              <a:ext cx="3212976" cy="505599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/>
            </a:p>
          </p:txBody>
        </p:sp>
        <p:sp>
          <p:nvSpPr>
            <p:cNvPr id="47276" name="Text Box 1789"/>
            <p:cNvSpPr txBox="1">
              <a:spLocks noChangeArrowheads="1"/>
            </p:cNvSpPr>
            <p:nvPr/>
          </p:nvSpPr>
          <p:spPr bwMode="auto">
            <a:xfrm>
              <a:off x="411162" y="5966639"/>
              <a:ext cx="29504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TW" sz="1200" dirty="0">
                  <a:solidFill>
                    <a:schemeClr val="tx1"/>
                  </a:solidFill>
                  <a:latin typeface="Times New Roman" pitchFamily="18" charset="0"/>
                  <a:ea typeface="PMingLiU" pitchFamily="18" charset="-120"/>
                </a:rPr>
                <a:t>One-level parallel propagation (i.e., iteration)</a:t>
              </a:r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251520" y="3255981"/>
            <a:ext cx="5585271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5" name="Slide Number Placeholder 4">
            <a:extLst>
              <a:ext uri="{FF2B5EF4-FFF2-40B4-BE49-F238E27FC236}">
                <a16:creationId xmlns:a16="http://schemas.microsoft.com/office/drawing/2014/main" id="{768A8521-09E9-0348-A89F-45AFA5E86A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  <p:sp>
        <p:nvSpPr>
          <p:cNvPr id="1136" name="CuadroTexto 26">
            <a:extLst>
              <a:ext uri="{FF2B5EF4-FFF2-40B4-BE49-F238E27FC236}">
                <a16:creationId xmlns:a16="http://schemas.microsoft.com/office/drawing/2014/main" id="{669C23FE-A867-634B-A532-FF8E341317D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49968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44" grpId="0"/>
      <p:bldP spid="472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(II)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Program with </a:t>
            </a:r>
            <a:r>
              <a:rPr lang="en-US" dirty="0">
                <a:solidFill>
                  <a:srgbClr val="00B050"/>
                </a:solidFill>
              </a:rPr>
              <a:t>high SIMD utilization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62080" y="1543432"/>
            <a:ext cx="795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403225"/>
            <a:r>
              <a:rPr lang="en-US" sz="1400" dirty="0">
                <a:latin typeface="Courier"/>
                <a:cs typeface="Courier"/>
              </a:rPr>
              <a:t>__shared__ float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[]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unsigned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t =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for(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 stride = 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; stride &gt; 0;  stride &gt;&gt; 1){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__</a:t>
            </a:r>
            <a:r>
              <a:rPr lang="en-US" sz="1400" dirty="0" err="1">
                <a:latin typeface="Courier"/>
                <a:cs typeface="Courier"/>
              </a:rPr>
              <a:t>syncthreads</a:t>
            </a:r>
            <a:r>
              <a:rPr lang="en-US" sz="1400" dirty="0">
                <a:latin typeface="Courier"/>
                <a:cs typeface="Courier"/>
              </a:rPr>
              <a:t>();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B050"/>
                </a:solidFill>
                <a:latin typeface="Courier"/>
                <a:cs typeface="Courier"/>
              </a:rPr>
              <a:t>  if (t &lt; stride)</a:t>
            </a: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 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[t] +=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 + stride];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54613223-A5DB-7C44-B388-D7F1A6C5A541}"/>
              </a:ext>
            </a:extLst>
          </p:cNvPr>
          <p:cNvSpPr>
            <a:spLocks/>
          </p:cNvSpPr>
          <p:nvPr/>
        </p:nvSpPr>
        <p:spPr bwMode="auto">
          <a:xfrm>
            <a:off x="546422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3" name="Freeform 124">
            <a:extLst>
              <a:ext uri="{FF2B5EF4-FFF2-40B4-BE49-F238E27FC236}">
                <a16:creationId xmlns:a16="http://schemas.microsoft.com/office/drawing/2014/main" id="{CC49BFF9-A3D8-CB4E-AE95-4DABC19DC860}"/>
              </a:ext>
            </a:extLst>
          </p:cNvPr>
          <p:cNvSpPr>
            <a:spLocks/>
          </p:cNvSpPr>
          <p:nvPr/>
        </p:nvSpPr>
        <p:spPr bwMode="auto">
          <a:xfrm>
            <a:off x="568024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" name="Freeform 124">
            <a:extLst>
              <a:ext uri="{FF2B5EF4-FFF2-40B4-BE49-F238E27FC236}">
                <a16:creationId xmlns:a16="http://schemas.microsoft.com/office/drawing/2014/main" id="{791D5E78-38E9-7C4F-B22A-405CABFD299D}"/>
              </a:ext>
            </a:extLst>
          </p:cNvPr>
          <p:cNvSpPr>
            <a:spLocks/>
          </p:cNvSpPr>
          <p:nvPr/>
        </p:nvSpPr>
        <p:spPr bwMode="auto">
          <a:xfrm>
            <a:off x="589627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5" name="Freeform 124">
            <a:extLst>
              <a:ext uri="{FF2B5EF4-FFF2-40B4-BE49-F238E27FC236}">
                <a16:creationId xmlns:a16="http://schemas.microsoft.com/office/drawing/2014/main" id="{8E214982-CF9D-454E-8DCA-3655FB08E46D}"/>
              </a:ext>
            </a:extLst>
          </p:cNvPr>
          <p:cNvSpPr>
            <a:spLocks/>
          </p:cNvSpPr>
          <p:nvPr/>
        </p:nvSpPr>
        <p:spPr bwMode="auto">
          <a:xfrm>
            <a:off x="6112297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6" name="Freeform 124">
            <a:extLst>
              <a:ext uri="{FF2B5EF4-FFF2-40B4-BE49-F238E27FC236}">
                <a16:creationId xmlns:a16="http://schemas.microsoft.com/office/drawing/2014/main" id="{7DEC92B0-1899-784B-80C6-012C81180396}"/>
              </a:ext>
            </a:extLst>
          </p:cNvPr>
          <p:cNvSpPr>
            <a:spLocks/>
          </p:cNvSpPr>
          <p:nvPr/>
        </p:nvSpPr>
        <p:spPr bwMode="auto">
          <a:xfrm>
            <a:off x="6372200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7" name="Freeform 124">
            <a:extLst>
              <a:ext uri="{FF2B5EF4-FFF2-40B4-BE49-F238E27FC236}">
                <a16:creationId xmlns:a16="http://schemas.microsoft.com/office/drawing/2014/main" id="{44C9E0F9-EF5A-AE4D-B21D-0DE42009EC37}"/>
              </a:ext>
            </a:extLst>
          </p:cNvPr>
          <p:cNvSpPr>
            <a:spLocks/>
          </p:cNvSpPr>
          <p:nvPr/>
        </p:nvSpPr>
        <p:spPr bwMode="auto">
          <a:xfrm>
            <a:off x="658822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8" name="Freeform 124">
            <a:extLst>
              <a:ext uri="{FF2B5EF4-FFF2-40B4-BE49-F238E27FC236}">
                <a16:creationId xmlns:a16="http://schemas.microsoft.com/office/drawing/2014/main" id="{78570FB5-1486-CF4B-928B-CFADE186297C}"/>
              </a:ext>
            </a:extLst>
          </p:cNvPr>
          <p:cNvSpPr>
            <a:spLocks/>
          </p:cNvSpPr>
          <p:nvPr/>
        </p:nvSpPr>
        <p:spPr bwMode="auto">
          <a:xfrm>
            <a:off x="680424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9" name="Freeform 124">
            <a:extLst>
              <a:ext uri="{FF2B5EF4-FFF2-40B4-BE49-F238E27FC236}">
                <a16:creationId xmlns:a16="http://schemas.microsoft.com/office/drawing/2014/main" id="{26363146-1016-1640-B043-54BC7E74D9A2}"/>
              </a:ext>
            </a:extLst>
          </p:cNvPr>
          <p:cNvSpPr>
            <a:spLocks/>
          </p:cNvSpPr>
          <p:nvPr/>
        </p:nvSpPr>
        <p:spPr bwMode="auto">
          <a:xfrm>
            <a:off x="702027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0" name="Freeform 124">
            <a:extLst>
              <a:ext uri="{FF2B5EF4-FFF2-40B4-BE49-F238E27FC236}">
                <a16:creationId xmlns:a16="http://schemas.microsoft.com/office/drawing/2014/main" id="{98B0365F-413B-C544-8AAA-587834BD8B30}"/>
              </a:ext>
            </a:extLst>
          </p:cNvPr>
          <p:cNvSpPr>
            <a:spLocks/>
          </p:cNvSpPr>
          <p:nvPr/>
        </p:nvSpPr>
        <p:spPr bwMode="auto">
          <a:xfrm>
            <a:off x="730830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1" name="Freeform 124">
            <a:extLst>
              <a:ext uri="{FF2B5EF4-FFF2-40B4-BE49-F238E27FC236}">
                <a16:creationId xmlns:a16="http://schemas.microsoft.com/office/drawing/2014/main" id="{2A49C649-28B3-5542-A7B4-C783190A404C}"/>
              </a:ext>
            </a:extLst>
          </p:cNvPr>
          <p:cNvSpPr>
            <a:spLocks/>
          </p:cNvSpPr>
          <p:nvPr/>
        </p:nvSpPr>
        <p:spPr bwMode="auto">
          <a:xfrm>
            <a:off x="752432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" name="Freeform 124">
            <a:extLst>
              <a:ext uri="{FF2B5EF4-FFF2-40B4-BE49-F238E27FC236}">
                <a16:creationId xmlns:a16="http://schemas.microsoft.com/office/drawing/2014/main" id="{FC149258-E5B6-314C-B40A-BACA88E74559}"/>
              </a:ext>
            </a:extLst>
          </p:cNvPr>
          <p:cNvSpPr>
            <a:spLocks/>
          </p:cNvSpPr>
          <p:nvPr/>
        </p:nvSpPr>
        <p:spPr bwMode="auto">
          <a:xfrm>
            <a:off x="774035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3" name="Freeform 124">
            <a:extLst>
              <a:ext uri="{FF2B5EF4-FFF2-40B4-BE49-F238E27FC236}">
                <a16:creationId xmlns:a16="http://schemas.microsoft.com/office/drawing/2014/main" id="{01CD9033-E2E4-7240-A1BF-338B48C3547B}"/>
              </a:ext>
            </a:extLst>
          </p:cNvPr>
          <p:cNvSpPr>
            <a:spLocks/>
          </p:cNvSpPr>
          <p:nvPr/>
        </p:nvSpPr>
        <p:spPr bwMode="auto">
          <a:xfrm>
            <a:off x="7956376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4" name="Freeform 124">
            <a:extLst>
              <a:ext uri="{FF2B5EF4-FFF2-40B4-BE49-F238E27FC236}">
                <a16:creationId xmlns:a16="http://schemas.microsoft.com/office/drawing/2014/main" id="{948D43BB-A045-224F-BDE7-44B8116F0A49}"/>
              </a:ext>
            </a:extLst>
          </p:cNvPr>
          <p:cNvSpPr>
            <a:spLocks/>
          </p:cNvSpPr>
          <p:nvPr/>
        </p:nvSpPr>
        <p:spPr bwMode="auto">
          <a:xfrm>
            <a:off x="8243391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" name="Freeform 124">
            <a:extLst>
              <a:ext uri="{FF2B5EF4-FFF2-40B4-BE49-F238E27FC236}">
                <a16:creationId xmlns:a16="http://schemas.microsoft.com/office/drawing/2014/main" id="{37DD8ED3-48CE-5845-AD61-F5C23B561073}"/>
              </a:ext>
            </a:extLst>
          </p:cNvPr>
          <p:cNvSpPr>
            <a:spLocks/>
          </p:cNvSpPr>
          <p:nvPr/>
        </p:nvSpPr>
        <p:spPr bwMode="auto">
          <a:xfrm>
            <a:off x="845941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F657EAF5-AE76-6B42-8A0E-9AA755DB1B26}"/>
              </a:ext>
            </a:extLst>
          </p:cNvPr>
          <p:cNvSpPr>
            <a:spLocks/>
          </p:cNvSpPr>
          <p:nvPr/>
        </p:nvSpPr>
        <p:spPr bwMode="auto">
          <a:xfrm>
            <a:off x="867543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C3984FBF-A060-DC47-8DA9-BC89CF341A19}"/>
              </a:ext>
            </a:extLst>
          </p:cNvPr>
          <p:cNvSpPr>
            <a:spLocks/>
          </p:cNvSpPr>
          <p:nvPr/>
        </p:nvSpPr>
        <p:spPr bwMode="auto">
          <a:xfrm>
            <a:off x="889146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1F4ED1D0-55AE-2246-A10B-FC397742424E}"/>
              </a:ext>
            </a:extLst>
          </p:cNvPr>
          <p:cNvSpPr>
            <a:spLocks/>
          </p:cNvSpPr>
          <p:nvPr/>
        </p:nvSpPr>
        <p:spPr bwMode="auto">
          <a:xfrm>
            <a:off x="545305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9" name="Freeform 124">
            <a:extLst>
              <a:ext uri="{FF2B5EF4-FFF2-40B4-BE49-F238E27FC236}">
                <a16:creationId xmlns:a16="http://schemas.microsoft.com/office/drawing/2014/main" id="{F7C1F4D9-21EB-F54D-8E7D-E2941343753B}"/>
              </a:ext>
            </a:extLst>
          </p:cNvPr>
          <p:cNvSpPr>
            <a:spLocks/>
          </p:cNvSpPr>
          <p:nvPr/>
        </p:nvSpPr>
        <p:spPr bwMode="auto">
          <a:xfrm>
            <a:off x="566907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0" name="Freeform 124">
            <a:extLst>
              <a:ext uri="{FF2B5EF4-FFF2-40B4-BE49-F238E27FC236}">
                <a16:creationId xmlns:a16="http://schemas.microsoft.com/office/drawing/2014/main" id="{24B9E8E1-4411-CA44-AAB4-7F176DC59BE1}"/>
              </a:ext>
            </a:extLst>
          </p:cNvPr>
          <p:cNvSpPr>
            <a:spLocks/>
          </p:cNvSpPr>
          <p:nvPr/>
        </p:nvSpPr>
        <p:spPr bwMode="auto">
          <a:xfrm>
            <a:off x="588510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1" name="Freeform 124">
            <a:extLst>
              <a:ext uri="{FF2B5EF4-FFF2-40B4-BE49-F238E27FC236}">
                <a16:creationId xmlns:a16="http://schemas.microsoft.com/office/drawing/2014/main" id="{3D89DB86-62FA-584F-9AFA-E83641963C5C}"/>
              </a:ext>
            </a:extLst>
          </p:cNvPr>
          <p:cNvSpPr>
            <a:spLocks/>
          </p:cNvSpPr>
          <p:nvPr/>
        </p:nvSpPr>
        <p:spPr bwMode="auto">
          <a:xfrm>
            <a:off x="6101126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2" name="Freeform 124">
            <a:extLst>
              <a:ext uri="{FF2B5EF4-FFF2-40B4-BE49-F238E27FC236}">
                <a16:creationId xmlns:a16="http://schemas.microsoft.com/office/drawing/2014/main" id="{A4DD5533-B085-414F-91D4-3145B0E90E3D}"/>
              </a:ext>
            </a:extLst>
          </p:cNvPr>
          <p:cNvSpPr>
            <a:spLocks/>
          </p:cNvSpPr>
          <p:nvPr/>
        </p:nvSpPr>
        <p:spPr bwMode="auto">
          <a:xfrm>
            <a:off x="6361029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3" name="Freeform 124">
            <a:extLst>
              <a:ext uri="{FF2B5EF4-FFF2-40B4-BE49-F238E27FC236}">
                <a16:creationId xmlns:a16="http://schemas.microsoft.com/office/drawing/2014/main" id="{351A7BDB-C2A3-7B49-BADA-7D25D5E1C8CC}"/>
              </a:ext>
            </a:extLst>
          </p:cNvPr>
          <p:cNvSpPr>
            <a:spLocks/>
          </p:cNvSpPr>
          <p:nvPr/>
        </p:nvSpPr>
        <p:spPr bwMode="auto">
          <a:xfrm>
            <a:off x="657705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4" name="Freeform 124">
            <a:extLst>
              <a:ext uri="{FF2B5EF4-FFF2-40B4-BE49-F238E27FC236}">
                <a16:creationId xmlns:a16="http://schemas.microsoft.com/office/drawing/2014/main" id="{94E1DF58-9728-8D45-89E5-3ED1D9F0C708}"/>
              </a:ext>
            </a:extLst>
          </p:cNvPr>
          <p:cNvSpPr>
            <a:spLocks/>
          </p:cNvSpPr>
          <p:nvPr/>
        </p:nvSpPr>
        <p:spPr bwMode="auto">
          <a:xfrm>
            <a:off x="679307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5" name="Freeform 124">
            <a:extLst>
              <a:ext uri="{FF2B5EF4-FFF2-40B4-BE49-F238E27FC236}">
                <a16:creationId xmlns:a16="http://schemas.microsoft.com/office/drawing/2014/main" id="{A6F44E21-3911-7E44-B1BF-5D8E6C27FD2C}"/>
              </a:ext>
            </a:extLst>
          </p:cNvPr>
          <p:cNvSpPr>
            <a:spLocks/>
          </p:cNvSpPr>
          <p:nvPr/>
        </p:nvSpPr>
        <p:spPr bwMode="auto">
          <a:xfrm>
            <a:off x="700910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2D574DAE-A789-AD48-9BE6-833F6CDCE957}"/>
              </a:ext>
            </a:extLst>
          </p:cNvPr>
          <p:cNvSpPr>
            <a:spLocks/>
          </p:cNvSpPr>
          <p:nvPr/>
        </p:nvSpPr>
        <p:spPr bwMode="auto">
          <a:xfrm>
            <a:off x="729713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7" name="Freeform 124">
            <a:extLst>
              <a:ext uri="{FF2B5EF4-FFF2-40B4-BE49-F238E27FC236}">
                <a16:creationId xmlns:a16="http://schemas.microsoft.com/office/drawing/2014/main" id="{9A397DED-243D-3147-8B30-E6CC8A8CB546}"/>
              </a:ext>
            </a:extLst>
          </p:cNvPr>
          <p:cNvSpPr>
            <a:spLocks/>
          </p:cNvSpPr>
          <p:nvPr/>
        </p:nvSpPr>
        <p:spPr bwMode="auto">
          <a:xfrm>
            <a:off x="751315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F0D22E05-D966-334A-9B94-C0D2C099F5E0}"/>
              </a:ext>
            </a:extLst>
          </p:cNvPr>
          <p:cNvSpPr>
            <a:spLocks/>
          </p:cNvSpPr>
          <p:nvPr/>
        </p:nvSpPr>
        <p:spPr bwMode="auto">
          <a:xfrm>
            <a:off x="772918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9" name="Freeform 124">
            <a:extLst>
              <a:ext uri="{FF2B5EF4-FFF2-40B4-BE49-F238E27FC236}">
                <a16:creationId xmlns:a16="http://schemas.microsoft.com/office/drawing/2014/main" id="{B21A17AE-DA7D-5E4C-AA53-2238294F0CCE}"/>
              </a:ext>
            </a:extLst>
          </p:cNvPr>
          <p:cNvSpPr>
            <a:spLocks/>
          </p:cNvSpPr>
          <p:nvPr/>
        </p:nvSpPr>
        <p:spPr bwMode="auto">
          <a:xfrm>
            <a:off x="7945205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0" name="Freeform 124">
            <a:extLst>
              <a:ext uri="{FF2B5EF4-FFF2-40B4-BE49-F238E27FC236}">
                <a16:creationId xmlns:a16="http://schemas.microsoft.com/office/drawing/2014/main" id="{DD007F72-762E-3540-90FA-DDA3C66CC674}"/>
              </a:ext>
            </a:extLst>
          </p:cNvPr>
          <p:cNvSpPr>
            <a:spLocks/>
          </p:cNvSpPr>
          <p:nvPr/>
        </p:nvSpPr>
        <p:spPr bwMode="auto">
          <a:xfrm>
            <a:off x="8232220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" name="Freeform 124">
            <a:extLst>
              <a:ext uri="{FF2B5EF4-FFF2-40B4-BE49-F238E27FC236}">
                <a16:creationId xmlns:a16="http://schemas.microsoft.com/office/drawing/2014/main" id="{6374B589-50F8-AC4E-93AD-5CC14EDF4AC4}"/>
              </a:ext>
            </a:extLst>
          </p:cNvPr>
          <p:cNvSpPr>
            <a:spLocks/>
          </p:cNvSpPr>
          <p:nvPr/>
        </p:nvSpPr>
        <p:spPr bwMode="auto">
          <a:xfrm>
            <a:off x="844824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2" name="Freeform 124">
            <a:extLst>
              <a:ext uri="{FF2B5EF4-FFF2-40B4-BE49-F238E27FC236}">
                <a16:creationId xmlns:a16="http://schemas.microsoft.com/office/drawing/2014/main" id="{6858BC52-A262-3846-B335-1A6A62A4F340}"/>
              </a:ext>
            </a:extLst>
          </p:cNvPr>
          <p:cNvSpPr>
            <a:spLocks/>
          </p:cNvSpPr>
          <p:nvPr/>
        </p:nvSpPr>
        <p:spPr bwMode="auto">
          <a:xfrm>
            <a:off x="866426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3" name="Freeform 124">
            <a:extLst>
              <a:ext uri="{FF2B5EF4-FFF2-40B4-BE49-F238E27FC236}">
                <a16:creationId xmlns:a16="http://schemas.microsoft.com/office/drawing/2014/main" id="{B953FBE7-B805-324D-BC0E-EFFF9C9C5A54}"/>
              </a:ext>
            </a:extLst>
          </p:cNvPr>
          <p:cNvSpPr>
            <a:spLocks/>
          </p:cNvSpPr>
          <p:nvPr/>
        </p:nvSpPr>
        <p:spPr bwMode="auto">
          <a:xfrm>
            <a:off x="888029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594FF3-1752-D943-8C3F-A10E44C126D3}"/>
              </a:ext>
            </a:extLst>
          </p:cNvPr>
          <p:cNvSpPr txBox="1"/>
          <p:nvPr/>
        </p:nvSpPr>
        <p:spPr>
          <a:xfrm>
            <a:off x="4076381" y="4555849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2D7D910-FBC2-0C49-B799-A054F634CC00}"/>
              </a:ext>
            </a:extLst>
          </p:cNvPr>
          <p:cNvSpPr txBox="1"/>
          <p:nvPr/>
        </p:nvSpPr>
        <p:spPr>
          <a:xfrm>
            <a:off x="4079855" y="5223266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FF3648C-0AEC-D241-B7BB-AF012360319B}"/>
              </a:ext>
            </a:extLst>
          </p:cNvPr>
          <p:cNvSpPr txBox="1"/>
          <p:nvPr/>
        </p:nvSpPr>
        <p:spPr>
          <a:xfrm>
            <a:off x="4079855" y="591662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4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F7EA0EB7-A7E6-4A43-A93B-9E1325176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85" y="4163637"/>
            <a:ext cx="3751670" cy="234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D633315-A7A6-A64D-9850-77F94268F483}"/>
              </a:ext>
            </a:extLst>
          </p:cNvPr>
          <p:cNvSpPr txBox="1"/>
          <p:nvPr/>
        </p:nvSpPr>
        <p:spPr>
          <a:xfrm>
            <a:off x="53347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459E05-7958-6545-9CA5-6ECD484DD5E5}"/>
              </a:ext>
            </a:extLst>
          </p:cNvPr>
          <p:cNvSpPr txBox="1"/>
          <p:nvPr/>
        </p:nvSpPr>
        <p:spPr>
          <a:xfrm>
            <a:off x="62936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BE50F0B-6F9D-904E-9752-DC51351B5840}"/>
              </a:ext>
            </a:extLst>
          </p:cNvPr>
          <p:cNvSpPr txBox="1"/>
          <p:nvPr/>
        </p:nvSpPr>
        <p:spPr>
          <a:xfrm>
            <a:off x="72016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DB50C4-0835-E448-BC7C-D0498A6259AF}"/>
              </a:ext>
            </a:extLst>
          </p:cNvPr>
          <p:cNvSpPr txBox="1"/>
          <p:nvPr/>
        </p:nvSpPr>
        <p:spPr>
          <a:xfrm>
            <a:off x="81605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3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DF97387-FD03-D049-962A-2D8015A24374}"/>
              </a:ext>
            </a:extLst>
          </p:cNvPr>
          <p:cNvGrpSpPr/>
          <p:nvPr/>
        </p:nvGrpSpPr>
        <p:grpSpPr>
          <a:xfrm>
            <a:off x="5453054" y="4447224"/>
            <a:ext cx="3500263" cy="468000"/>
            <a:chOff x="5453054" y="4447224"/>
            <a:chExt cx="3500263" cy="468000"/>
          </a:xfrm>
        </p:grpSpPr>
        <p:sp>
          <p:nvSpPr>
            <p:cNvPr id="78" name="Freeform 124">
              <a:extLst>
                <a:ext uri="{FF2B5EF4-FFF2-40B4-BE49-F238E27FC236}">
                  <a16:creationId xmlns:a16="http://schemas.microsoft.com/office/drawing/2014/main" id="{7B340EE6-D428-864A-9204-3C9E50B4F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5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79" name="Freeform 124">
              <a:extLst>
                <a:ext uri="{FF2B5EF4-FFF2-40B4-BE49-F238E27FC236}">
                  <a16:creationId xmlns:a16="http://schemas.microsoft.com/office/drawing/2014/main" id="{A2C930E8-A63B-F740-AF7C-7C6A1F8D4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07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>
                <a:latin typeface="Calibri" charset="0"/>
              </a:endParaRPr>
            </a:p>
          </p:txBody>
        </p:sp>
        <p:sp>
          <p:nvSpPr>
            <p:cNvPr id="80" name="Freeform 124">
              <a:extLst>
                <a:ext uri="{FF2B5EF4-FFF2-40B4-BE49-F238E27FC236}">
                  <a16:creationId xmlns:a16="http://schemas.microsoft.com/office/drawing/2014/main" id="{356EB7AD-5C75-F544-B3C8-FCDFAD8C0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10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1" name="Freeform 124">
              <a:extLst>
                <a:ext uri="{FF2B5EF4-FFF2-40B4-BE49-F238E27FC236}">
                  <a16:creationId xmlns:a16="http://schemas.microsoft.com/office/drawing/2014/main" id="{B809E966-8E7A-F148-87E1-1529325E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1126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2" name="Freeform 124">
              <a:extLst>
                <a:ext uri="{FF2B5EF4-FFF2-40B4-BE49-F238E27FC236}">
                  <a16:creationId xmlns:a16="http://schemas.microsoft.com/office/drawing/2014/main" id="{95DB2F15-146D-1F49-A7B1-BF35D2E99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029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3" name="Freeform 124">
              <a:extLst>
                <a:ext uri="{FF2B5EF4-FFF2-40B4-BE49-F238E27FC236}">
                  <a16:creationId xmlns:a16="http://schemas.microsoft.com/office/drawing/2014/main" id="{6F58AB08-7DF1-1144-94E8-240432F94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05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4" name="Freeform 124">
              <a:extLst>
                <a:ext uri="{FF2B5EF4-FFF2-40B4-BE49-F238E27FC236}">
                  <a16:creationId xmlns:a16="http://schemas.microsoft.com/office/drawing/2014/main" id="{C8CC4EC3-A5AD-D54C-AD27-855AAD60F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07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5" name="Freeform 124">
              <a:extLst>
                <a:ext uri="{FF2B5EF4-FFF2-40B4-BE49-F238E27FC236}">
                  <a16:creationId xmlns:a16="http://schemas.microsoft.com/office/drawing/2014/main" id="{E5867BB5-EBE0-5E4E-8048-ED8E2A50D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10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6" name="Freeform 124">
              <a:extLst>
                <a:ext uri="{FF2B5EF4-FFF2-40B4-BE49-F238E27FC236}">
                  <a16:creationId xmlns:a16="http://schemas.microsoft.com/office/drawing/2014/main" id="{DEE45F81-17FC-C841-AA45-CC1B58AAD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3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7" name="Freeform 124">
              <a:extLst>
                <a:ext uri="{FF2B5EF4-FFF2-40B4-BE49-F238E27FC236}">
                  <a16:creationId xmlns:a16="http://schemas.microsoft.com/office/drawing/2014/main" id="{AD7784C6-8B6C-CB45-9287-5D71C8CD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5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8" name="Freeform 124">
              <a:extLst>
                <a:ext uri="{FF2B5EF4-FFF2-40B4-BE49-F238E27FC236}">
                  <a16:creationId xmlns:a16="http://schemas.microsoft.com/office/drawing/2014/main" id="{0422D32D-AF38-694F-BEA7-3A9A5AF0C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18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9" name="Freeform 124">
              <a:extLst>
                <a:ext uri="{FF2B5EF4-FFF2-40B4-BE49-F238E27FC236}">
                  <a16:creationId xmlns:a16="http://schemas.microsoft.com/office/drawing/2014/main" id="{B837A43B-094D-D447-9539-BDCB8EA9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205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0" name="Freeform 124">
              <a:extLst>
                <a:ext uri="{FF2B5EF4-FFF2-40B4-BE49-F238E27FC236}">
                  <a16:creationId xmlns:a16="http://schemas.microsoft.com/office/drawing/2014/main" id="{EF484DE8-90C2-5F44-A611-FCE62DE38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20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1" name="Freeform 124">
              <a:extLst>
                <a:ext uri="{FF2B5EF4-FFF2-40B4-BE49-F238E27FC236}">
                  <a16:creationId xmlns:a16="http://schemas.microsoft.com/office/drawing/2014/main" id="{B0A8E582-2DA5-F04D-B3F2-05AAA9BA0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24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2" name="Freeform 124">
              <a:extLst>
                <a:ext uri="{FF2B5EF4-FFF2-40B4-BE49-F238E27FC236}">
                  <a16:creationId xmlns:a16="http://schemas.microsoft.com/office/drawing/2014/main" id="{07C70E4B-18A5-DF41-9D9A-2BF0456B4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26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3" name="Freeform 124">
              <a:extLst>
                <a:ext uri="{FF2B5EF4-FFF2-40B4-BE49-F238E27FC236}">
                  <a16:creationId xmlns:a16="http://schemas.microsoft.com/office/drawing/2014/main" id="{6D2BB04F-8ABB-FE4B-9306-FBAE38A4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29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739B86E-B58E-4646-A882-7672969C4923}"/>
              </a:ext>
            </a:extLst>
          </p:cNvPr>
          <p:cNvSpPr txBox="1"/>
          <p:nvPr/>
        </p:nvSpPr>
        <p:spPr>
          <a:xfrm>
            <a:off x="606595" y="4974267"/>
            <a:ext cx="23812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Warp utilization </a:t>
            </a:r>
          </a:p>
          <a:p>
            <a:r>
              <a:rPr lang="en-US" sz="2400" dirty="0"/>
              <a:t>is maximized</a:t>
            </a:r>
          </a:p>
        </p:txBody>
      </p:sp>
    </p:spTree>
    <p:extLst>
      <p:ext uri="{BB962C8B-B14F-4D97-AF65-F5344CB8AC3E}">
        <p14:creationId xmlns:p14="http://schemas.microsoft.com/office/powerpoint/2010/main" val="26729613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ea typeface="SimSun" pitchFamily="2" charset="-122"/>
              </a:rPr>
              <a:t>Kernel Arrangement (I)</a:t>
            </a:r>
          </a:p>
        </p:txBody>
      </p:sp>
      <p:graphicFrame>
        <p:nvGraphicFramePr>
          <p:cNvPr id="5018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1347848"/>
              </p:ext>
            </p:extLst>
          </p:nvPr>
        </p:nvGraphicFramePr>
        <p:xfrm>
          <a:off x="4932040" y="1181887"/>
          <a:ext cx="3984334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" name="Visio" r:id="rId4" imgW="3344799" imgH="3808476" progId="Visio.Drawing.11">
                  <p:embed/>
                </p:oleObj>
              </mc:Choice>
              <mc:Fallback>
                <p:oleObj name="Visio" r:id="rId4" imgW="3344799" imgH="3808476" progId="Visio.Drawing.11">
                  <p:embed/>
                  <p:pic>
                    <p:nvPicPr>
                      <p:cNvPr id="5018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181887"/>
                        <a:ext cx="3984334" cy="4536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9634" y="908720"/>
            <a:ext cx="4648200" cy="4536504"/>
          </a:xfrm>
        </p:spPr>
        <p:txBody>
          <a:bodyPr/>
          <a:lstStyle/>
          <a:p>
            <a:r>
              <a:rPr lang="en-US" altLang="zh-CN" sz="2400" dirty="0">
                <a:ea typeface="SimSun" pitchFamily="2" charset="-122"/>
              </a:rPr>
              <a:t>Kernel 1: </a:t>
            </a:r>
            <a:r>
              <a:rPr lang="en-US" altLang="zh-CN" sz="2400" dirty="0">
                <a:solidFill>
                  <a:srgbClr val="0070C0"/>
                </a:solidFill>
                <a:ea typeface="SimSun" pitchFamily="2" charset="-122"/>
              </a:rPr>
              <a:t>small-sized frontiers 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Only launch one block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Use </a:t>
            </a:r>
            <a:r>
              <a:rPr lang="en-US" altLang="zh-CN" dirty="0">
                <a:latin typeface="Courier" pitchFamily="2" charset="0"/>
                <a:ea typeface="SimSun" pitchFamily="2" charset="-122"/>
              </a:rPr>
              <a:t>__</a:t>
            </a:r>
            <a:r>
              <a:rPr lang="en-US" altLang="zh-CN" dirty="0" err="1">
                <a:latin typeface="Courier" pitchFamily="2" charset="0"/>
                <a:ea typeface="SimSun" pitchFamily="2" charset="-122"/>
              </a:rPr>
              <a:t>syncthreads</a:t>
            </a:r>
            <a:r>
              <a:rPr lang="en-US" altLang="zh-CN" dirty="0">
                <a:latin typeface="Courier" pitchFamily="2" charset="0"/>
                <a:ea typeface="SimSun" pitchFamily="2" charset="-122"/>
              </a:rPr>
              <a:t>();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Propagate through multiple levels</a:t>
            </a:r>
          </a:p>
          <a:p>
            <a:pPr lvl="1"/>
            <a:r>
              <a:rPr lang="en-US" altLang="zh-CN" dirty="0">
                <a:ea typeface="SimSun" pitchFamily="2" charset="-122"/>
              </a:rPr>
              <a:t>Only b-queue</a:t>
            </a:r>
          </a:p>
          <a:p>
            <a:pPr lvl="2"/>
            <a:r>
              <a:rPr lang="en-US" altLang="zh-CN" dirty="0">
                <a:ea typeface="SimSun" pitchFamily="2" charset="-122"/>
              </a:rPr>
              <a:t>No g-queue during propagation </a:t>
            </a:r>
          </a:p>
          <a:p>
            <a:pPr lvl="2"/>
            <a:r>
              <a:rPr lang="en-US" altLang="zh-CN" dirty="0">
                <a:ea typeface="SimSun" pitchFamily="2" charset="-122"/>
              </a:rPr>
              <a:t>Save global memory access</a:t>
            </a:r>
          </a:p>
          <a:p>
            <a:pPr lvl="2"/>
            <a:r>
              <a:rPr lang="en-US" altLang="zh-CN" dirty="0">
                <a:ea typeface="SimSun" pitchFamily="2" charset="-122"/>
              </a:rPr>
              <a:t>Very fast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AA1CDBC-4A2F-AC4F-AB29-46F0989F81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sp>
        <p:nvSpPr>
          <p:cNvPr id="7" name="CuadroTexto 26">
            <a:extLst>
              <a:ext uri="{FF2B5EF4-FFF2-40B4-BE49-F238E27FC236}">
                <a16:creationId xmlns:a16="http://schemas.microsoft.com/office/drawing/2014/main" id="{5D8F581E-5C2E-1E46-AB8C-9DCD7F863CBA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499177-DC93-C24F-8143-279B9D25B2E5}"/>
              </a:ext>
            </a:extLst>
          </p:cNvPr>
          <p:cNvSpPr/>
          <p:nvPr/>
        </p:nvSpPr>
        <p:spPr>
          <a:xfrm>
            <a:off x="5820030" y="1691844"/>
            <a:ext cx="1070538" cy="755522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8EE352-3D72-F94F-A074-94A59BB1DE2A}"/>
              </a:ext>
            </a:extLst>
          </p:cNvPr>
          <p:cNvSpPr/>
          <p:nvPr/>
        </p:nvSpPr>
        <p:spPr>
          <a:xfrm>
            <a:off x="5820030" y="2816106"/>
            <a:ext cx="2016224" cy="252854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2C0241-14E6-AA47-800D-F0C6863A2280}"/>
              </a:ext>
            </a:extLst>
          </p:cNvPr>
          <p:cNvSpPr/>
          <p:nvPr/>
        </p:nvSpPr>
        <p:spPr>
          <a:xfrm>
            <a:off x="5820030" y="3105526"/>
            <a:ext cx="2016000" cy="756000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1BEFCC-844C-6F42-BA69-25A43A8858DE}"/>
              </a:ext>
            </a:extLst>
          </p:cNvPr>
          <p:cNvSpPr/>
          <p:nvPr/>
        </p:nvSpPr>
        <p:spPr>
          <a:xfrm>
            <a:off x="5820030" y="4509120"/>
            <a:ext cx="1476000" cy="774000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E2D395-CE9C-A446-BC14-9A4F8644C9C8}"/>
              </a:ext>
            </a:extLst>
          </p:cNvPr>
          <p:cNvSpPr/>
          <p:nvPr/>
        </p:nvSpPr>
        <p:spPr>
          <a:xfrm>
            <a:off x="5820030" y="4230053"/>
            <a:ext cx="1476000" cy="252854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57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Kernel Arrangement (II)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Kernel 2: </a:t>
            </a:r>
            <a:r>
              <a:rPr lang="en-US" altLang="zh-CN" dirty="0">
                <a:solidFill>
                  <a:srgbClr val="0070C0"/>
                </a:solidFill>
              </a:rPr>
              <a:t>big-sized frontiers</a:t>
            </a:r>
          </a:p>
          <a:p>
            <a:pPr lvl="1"/>
            <a:r>
              <a:rPr lang="en-US" altLang="zh-CN" dirty="0"/>
              <a:t>Use kernel re-launch to implement synchronization</a:t>
            </a:r>
          </a:p>
          <a:p>
            <a:pPr lvl="1"/>
            <a:r>
              <a:rPr lang="en-US" altLang="zh-CN" dirty="0"/>
              <a:t>The kernel launch overhead is acceptable considering the time to propagate a huge frontier</a:t>
            </a:r>
          </a:p>
          <a:p>
            <a:endParaRPr lang="en-US" altLang="zh-CN" dirty="0"/>
          </a:p>
          <a:p>
            <a:r>
              <a:rPr lang="en-US" altLang="zh-CN" dirty="0"/>
              <a:t>Or, one can use dynamic parallelism to launch new kernels from kernel 1 when the number of nodes in the frontier grows beyond a threshold</a:t>
            </a:r>
          </a:p>
          <a:p>
            <a:pPr lvl="1"/>
            <a:r>
              <a:rPr lang="en-US" altLang="zh-CN" dirty="0"/>
              <a:t>Dynamic parallelism can also help with load balancing</a:t>
            </a:r>
          </a:p>
          <a:p>
            <a:pPr lvl="1"/>
            <a:endParaRPr lang="en-US" altLang="zh-C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EB34EA-84F4-5F43-810C-51315C34FD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04DA34D2-AADA-D745-8DD2-998E795030D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359804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ea typeface="SimSun" pitchFamily="2" charset="-122"/>
              </a:rPr>
              <a:t>Hierarchical Kernel Arrangement</a:t>
            </a:r>
          </a:p>
        </p:txBody>
      </p:sp>
      <p:sp>
        <p:nvSpPr>
          <p:cNvPr id="47107" name="Rectangle 176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TW" dirty="0">
                <a:ea typeface="PMingLiU" pitchFamily="18" charset="-120"/>
              </a:rPr>
              <a:t>Customize kernels based on the size of frontiers</a:t>
            </a:r>
          </a:p>
          <a:p>
            <a:pPr eaLnBrk="1" hangingPunct="1"/>
            <a:r>
              <a:rPr lang="en-US" altLang="zh-TW" dirty="0">
                <a:ea typeface="PMingLiU" pitchFamily="18" charset="-120"/>
              </a:rPr>
              <a:t>Use fast barrier synchronization when the frontier is small</a:t>
            </a:r>
          </a:p>
          <a:p>
            <a:pPr eaLnBrk="1" hangingPunct="1">
              <a:buFont typeface="Arial" pitchFamily="34" charset="0"/>
              <a:buNone/>
            </a:pPr>
            <a:endParaRPr lang="en-US" altLang="zh-TW" dirty="0">
              <a:ea typeface="PMingLiU" pitchFamily="18" charset="-12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8062281-02B7-F546-813A-E700AFD66DE6}"/>
              </a:ext>
            </a:extLst>
          </p:cNvPr>
          <p:cNvGrpSpPr/>
          <p:nvPr/>
        </p:nvGrpSpPr>
        <p:grpSpPr>
          <a:xfrm>
            <a:off x="626616" y="2420888"/>
            <a:ext cx="379413" cy="755650"/>
            <a:chOff x="626616" y="2420888"/>
            <a:chExt cx="379413" cy="755650"/>
          </a:xfrm>
        </p:grpSpPr>
        <p:sp>
          <p:nvSpPr>
            <p:cNvPr id="47108" name="Line 5"/>
            <p:cNvSpPr>
              <a:spLocks noChangeShapeType="1"/>
            </p:cNvSpPr>
            <p:nvPr/>
          </p:nvSpPr>
          <p:spPr bwMode="auto">
            <a:xfrm>
              <a:off x="626616" y="24208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09" name="Line 6"/>
            <p:cNvSpPr>
              <a:spLocks noChangeShapeType="1"/>
            </p:cNvSpPr>
            <p:nvPr/>
          </p:nvSpPr>
          <p:spPr bwMode="auto">
            <a:xfrm flipV="1">
              <a:off x="731391" y="24208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0" name="Line 7"/>
            <p:cNvSpPr>
              <a:spLocks noChangeShapeType="1"/>
            </p:cNvSpPr>
            <p:nvPr/>
          </p:nvSpPr>
          <p:spPr bwMode="auto">
            <a:xfrm>
              <a:off x="815529" y="24272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1" name="Line 8"/>
            <p:cNvSpPr>
              <a:spLocks noChangeShapeType="1"/>
            </p:cNvSpPr>
            <p:nvPr/>
          </p:nvSpPr>
          <p:spPr bwMode="auto">
            <a:xfrm flipV="1">
              <a:off x="921891" y="24272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2" name="Line 17"/>
            <p:cNvSpPr>
              <a:spLocks noChangeShapeType="1"/>
            </p:cNvSpPr>
            <p:nvPr/>
          </p:nvSpPr>
          <p:spPr bwMode="auto">
            <a:xfrm>
              <a:off x="626616" y="24970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3" name="Line 18"/>
            <p:cNvSpPr>
              <a:spLocks noChangeShapeType="1"/>
            </p:cNvSpPr>
            <p:nvPr/>
          </p:nvSpPr>
          <p:spPr bwMode="auto">
            <a:xfrm flipV="1">
              <a:off x="731391" y="24970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4" name="Line 19"/>
            <p:cNvSpPr>
              <a:spLocks noChangeShapeType="1"/>
            </p:cNvSpPr>
            <p:nvPr/>
          </p:nvSpPr>
          <p:spPr bwMode="auto">
            <a:xfrm>
              <a:off x="815529" y="25034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5" name="Line 20"/>
            <p:cNvSpPr>
              <a:spLocks noChangeShapeType="1"/>
            </p:cNvSpPr>
            <p:nvPr/>
          </p:nvSpPr>
          <p:spPr bwMode="auto">
            <a:xfrm flipV="1">
              <a:off x="921891" y="25034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6" name="Line 26"/>
            <p:cNvSpPr>
              <a:spLocks noChangeShapeType="1"/>
            </p:cNvSpPr>
            <p:nvPr/>
          </p:nvSpPr>
          <p:spPr bwMode="auto">
            <a:xfrm>
              <a:off x="626616" y="25732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7" name="Line 27"/>
            <p:cNvSpPr>
              <a:spLocks noChangeShapeType="1"/>
            </p:cNvSpPr>
            <p:nvPr/>
          </p:nvSpPr>
          <p:spPr bwMode="auto">
            <a:xfrm flipV="1">
              <a:off x="731391" y="25732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8" name="Line 28"/>
            <p:cNvSpPr>
              <a:spLocks noChangeShapeType="1"/>
            </p:cNvSpPr>
            <p:nvPr/>
          </p:nvSpPr>
          <p:spPr bwMode="auto">
            <a:xfrm>
              <a:off x="815529" y="25796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9" name="Line 29"/>
            <p:cNvSpPr>
              <a:spLocks noChangeShapeType="1"/>
            </p:cNvSpPr>
            <p:nvPr/>
          </p:nvSpPr>
          <p:spPr bwMode="auto">
            <a:xfrm flipV="1">
              <a:off x="921891" y="25796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0" name="Line 35"/>
            <p:cNvSpPr>
              <a:spLocks noChangeShapeType="1"/>
            </p:cNvSpPr>
            <p:nvPr/>
          </p:nvSpPr>
          <p:spPr bwMode="auto">
            <a:xfrm>
              <a:off x="626616" y="26494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1" name="Line 36"/>
            <p:cNvSpPr>
              <a:spLocks noChangeShapeType="1"/>
            </p:cNvSpPr>
            <p:nvPr/>
          </p:nvSpPr>
          <p:spPr bwMode="auto">
            <a:xfrm flipV="1">
              <a:off x="731391" y="26494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2" name="Line 37"/>
            <p:cNvSpPr>
              <a:spLocks noChangeShapeType="1"/>
            </p:cNvSpPr>
            <p:nvPr/>
          </p:nvSpPr>
          <p:spPr bwMode="auto">
            <a:xfrm>
              <a:off x="815529" y="26558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3" name="Line 38"/>
            <p:cNvSpPr>
              <a:spLocks noChangeShapeType="1"/>
            </p:cNvSpPr>
            <p:nvPr/>
          </p:nvSpPr>
          <p:spPr bwMode="auto">
            <a:xfrm flipV="1">
              <a:off x="921891" y="26558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4" name="Line 44"/>
            <p:cNvSpPr>
              <a:spLocks noChangeShapeType="1"/>
            </p:cNvSpPr>
            <p:nvPr/>
          </p:nvSpPr>
          <p:spPr bwMode="auto">
            <a:xfrm>
              <a:off x="626616" y="27256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5" name="Line 45"/>
            <p:cNvSpPr>
              <a:spLocks noChangeShapeType="1"/>
            </p:cNvSpPr>
            <p:nvPr/>
          </p:nvSpPr>
          <p:spPr bwMode="auto">
            <a:xfrm flipV="1">
              <a:off x="731391" y="27256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6" name="Line 46"/>
            <p:cNvSpPr>
              <a:spLocks noChangeShapeType="1"/>
            </p:cNvSpPr>
            <p:nvPr/>
          </p:nvSpPr>
          <p:spPr bwMode="auto">
            <a:xfrm>
              <a:off x="815529" y="27320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47"/>
            <p:cNvSpPr>
              <a:spLocks noChangeShapeType="1"/>
            </p:cNvSpPr>
            <p:nvPr/>
          </p:nvSpPr>
          <p:spPr bwMode="auto">
            <a:xfrm flipV="1">
              <a:off x="921891" y="27320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8" name="Line 53"/>
            <p:cNvSpPr>
              <a:spLocks noChangeShapeType="1"/>
            </p:cNvSpPr>
            <p:nvPr/>
          </p:nvSpPr>
          <p:spPr bwMode="auto">
            <a:xfrm>
              <a:off x="626616" y="28018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29" name="Line 54"/>
            <p:cNvSpPr>
              <a:spLocks noChangeShapeType="1"/>
            </p:cNvSpPr>
            <p:nvPr/>
          </p:nvSpPr>
          <p:spPr bwMode="auto">
            <a:xfrm flipV="1">
              <a:off x="731391" y="28018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0" name="Line 55"/>
            <p:cNvSpPr>
              <a:spLocks noChangeShapeType="1"/>
            </p:cNvSpPr>
            <p:nvPr/>
          </p:nvSpPr>
          <p:spPr bwMode="auto">
            <a:xfrm>
              <a:off x="815529" y="28082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1" name="Line 56"/>
            <p:cNvSpPr>
              <a:spLocks noChangeShapeType="1"/>
            </p:cNvSpPr>
            <p:nvPr/>
          </p:nvSpPr>
          <p:spPr bwMode="auto">
            <a:xfrm flipV="1">
              <a:off x="921891" y="28082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2" name="Line 62"/>
            <p:cNvSpPr>
              <a:spLocks noChangeShapeType="1"/>
            </p:cNvSpPr>
            <p:nvPr/>
          </p:nvSpPr>
          <p:spPr bwMode="auto">
            <a:xfrm>
              <a:off x="626616" y="28780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3" name="Line 63"/>
            <p:cNvSpPr>
              <a:spLocks noChangeShapeType="1"/>
            </p:cNvSpPr>
            <p:nvPr/>
          </p:nvSpPr>
          <p:spPr bwMode="auto">
            <a:xfrm flipV="1">
              <a:off x="731391" y="28780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4" name="Line 64"/>
            <p:cNvSpPr>
              <a:spLocks noChangeShapeType="1"/>
            </p:cNvSpPr>
            <p:nvPr/>
          </p:nvSpPr>
          <p:spPr bwMode="auto">
            <a:xfrm>
              <a:off x="815529" y="28844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5" name="Line 65"/>
            <p:cNvSpPr>
              <a:spLocks noChangeShapeType="1"/>
            </p:cNvSpPr>
            <p:nvPr/>
          </p:nvSpPr>
          <p:spPr bwMode="auto">
            <a:xfrm flipV="1">
              <a:off x="921891" y="28844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6" name="Line 71"/>
            <p:cNvSpPr>
              <a:spLocks noChangeShapeType="1"/>
            </p:cNvSpPr>
            <p:nvPr/>
          </p:nvSpPr>
          <p:spPr bwMode="auto">
            <a:xfrm>
              <a:off x="626616" y="29542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7" name="Line 72"/>
            <p:cNvSpPr>
              <a:spLocks noChangeShapeType="1"/>
            </p:cNvSpPr>
            <p:nvPr/>
          </p:nvSpPr>
          <p:spPr bwMode="auto">
            <a:xfrm flipV="1">
              <a:off x="731391" y="29542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8" name="Line 73"/>
            <p:cNvSpPr>
              <a:spLocks noChangeShapeType="1"/>
            </p:cNvSpPr>
            <p:nvPr/>
          </p:nvSpPr>
          <p:spPr bwMode="auto">
            <a:xfrm>
              <a:off x="815529" y="29606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39" name="Line 74"/>
            <p:cNvSpPr>
              <a:spLocks noChangeShapeType="1"/>
            </p:cNvSpPr>
            <p:nvPr/>
          </p:nvSpPr>
          <p:spPr bwMode="auto">
            <a:xfrm flipV="1">
              <a:off x="921891" y="29606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0" name="Line 80"/>
            <p:cNvSpPr>
              <a:spLocks noChangeShapeType="1"/>
            </p:cNvSpPr>
            <p:nvPr/>
          </p:nvSpPr>
          <p:spPr bwMode="auto">
            <a:xfrm>
              <a:off x="626616" y="3030488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1" name="Line 81"/>
            <p:cNvSpPr>
              <a:spLocks noChangeShapeType="1"/>
            </p:cNvSpPr>
            <p:nvPr/>
          </p:nvSpPr>
          <p:spPr bwMode="auto">
            <a:xfrm flipV="1">
              <a:off x="731391" y="3030488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2" name="Line 82"/>
            <p:cNvSpPr>
              <a:spLocks noChangeShapeType="1"/>
            </p:cNvSpPr>
            <p:nvPr/>
          </p:nvSpPr>
          <p:spPr bwMode="auto">
            <a:xfrm>
              <a:off x="815529" y="3036838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43" name="Line 83"/>
            <p:cNvSpPr>
              <a:spLocks noChangeShapeType="1"/>
            </p:cNvSpPr>
            <p:nvPr/>
          </p:nvSpPr>
          <p:spPr bwMode="auto">
            <a:xfrm flipV="1">
              <a:off x="921891" y="3036838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44" name="Text Box 97"/>
          <p:cNvSpPr txBox="1">
            <a:spLocks noChangeArrowheads="1"/>
          </p:cNvSpPr>
          <p:nvPr/>
        </p:nvSpPr>
        <p:spPr bwMode="auto">
          <a:xfrm>
            <a:off x="3923928" y="2420888"/>
            <a:ext cx="49341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1: Intra-block synchronization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	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431DB4C-65C2-8D4E-94FA-09FD4B41E238}"/>
              </a:ext>
            </a:extLst>
          </p:cNvPr>
          <p:cNvGrpSpPr/>
          <p:nvPr/>
        </p:nvGrpSpPr>
        <p:grpSpPr>
          <a:xfrm>
            <a:off x="601216" y="3233688"/>
            <a:ext cx="4546600" cy="1625600"/>
            <a:chOff x="601216" y="3233688"/>
            <a:chExt cx="4546600" cy="1625600"/>
          </a:xfrm>
        </p:grpSpPr>
        <p:grpSp>
          <p:nvGrpSpPr>
            <p:cNvPr id="47145" name="Group 98"/>
            <p:cNvGrpSpPr>
              <a:grpSpLocks/>
            </p:cNvGrpSpPr>
            <p:nvPr/>
          </p:nvGrpSpPr>
          <p:grpSpPr bwMode="auto">
            <a:xfrm>
              <a:off x="2112516" y="3246388"/>
              <a:ext cx="762000" cy="152400"/>
              <a:chOff x="2016" y="1536"/>
              <a:chExt cx="1736" cy="208"/>
            </a:xfrm>
          </p:grpSpPr>
          <p:sp>
            <p:nvSpPr>
              <p:cNvPr id="48230" name="Line 9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1" name="Line 10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2" name="Line 10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3" name="Line 10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4" name="Line 10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5" name="Line 10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6" name="Line 10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37" name="Line 10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6" name="Group 107"/>
            <p:cNvGrpSpPr>
              <a:grpSpLocks/>
            </p:cNvGrpSpPr>
            <p:nvPr/>
          </p:nvGrpSpPr>
          <p:grpSpPr bwMode="auto">
            <a:xfrm>
              <a:off x="2112516" y="3322588"/>
              <a:ext cx="762000" cy="152400"/>
              <a:chOff x="2016" y="1536"/>
              <a:chExt cx="1736" cy="208"/>
            </a:xfrm>
          </p:grpSpPr>
          <p:sp>
            <p:nvSpPr>
              <p:cNvPr id="48222" name="Line 10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3" name="Line 10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4" name="Line 11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5" name="Line 11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6" name="Line 11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7" name="Line 11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8" name="Line 11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9" name="Line 11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7" name="Group 116"/>
            <p:cNvGrpSpPr>
              <a:grpSpLocks/>
            </p:cNvGrpSpPr>
            <p:nvPr/>
          </p:nvGrpSpPr>
          <p:grpSpPr bwMode="auto">
            <a:xfrm>
              <a:off x="2112516" y="3398788"/>
              <a:ext cx="762000" cy="152400"/>
              <a:chOff x="2016" y="1536"/>
              <a:chExt cx="1736" cy="208"/>
            </a:xfrm>
          </p:grpSpPr>
          <p:sp>
            <p:nvSpPr>
              <p:cNvPr id="48214" name="Line 11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5" name="Line 11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6" name="Line 11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7" name="Line 12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8" name="Line 12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9" name="Line 12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0" name="Line 12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21" name="Line 12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8" name="Group 125"/>
            <p:cNvGrpSpPr>
              <a:grpSpLocks/>
            </p:cNvGrpSpPr>
            <p:nvPr/>
          </p:nvGrpSpPr>
          <p:grpSpPr bwMode="auto">
            <a:xfrm>
              <a:off x="2112516" y="3474988"/>
              <a:ext cx="762000" cy="152400"/>
              <a:chOff x="2016" y="1536"/>
              <a:chExt cx="1736" cy="208"/>
            </a:xfrm>
          </p:grpSpPr>
          <p:sp>
            <p:nvSpPr>
              <p:cNvPr id="48206" name="Line 12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7" name="Line 12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8" name="Line 12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9" name="Line 12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0" name="Line 13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1" name="Line 13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2" name="Line 13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13" name="Line 13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49" name="Group 134"/>
            <p:cNvGrpSpPr>
              <a:grpSpLocks/>
            </p:cNvGrpSpPr>
            <p:nvPr/>
          </p:nvGrpSpPr>
          <p:grpSpPr bwMode="auto">
            <a:xfrm>
              <a:off x="2112516" y="3551188"/>
              <a:ext cx="762000" cy="152400"/>
              <a:chOff x="2016" y="1536"/>
              <a:chExt cx="1736" cy="208"/>
            </a:xfrm>
          </p:grpSpPr>
          <p:sp>
            <p:nvSpPr>
              <p:cNvPr id="48198" name="Line 13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9" name="Line 13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0" name="Line 13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1" name="Line 13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2" name="Line 13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3" name="Line 14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4" name="Line 14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205" name="Line 14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0" name="Group 143"/>
            <p:cNvGrpSpPr>
              <a:grpSpLocks/>
            </p:cNvGrpSpPr>
            <p:nvPr/>
          </p:nvGrpSpPr>
          <p:grpSpPr bwMode="auto">
            <a:xfrm>
              <a:off x="2112516" y="3627388"/>
              <a:ext cx="762000" cy="152400"/>
              <a:chOff x="2016" y="1536"/>
              <a:chExt cx="1736" cy="208"/>
            </a:xfrm>
          </p:grpSpPr>
          <p:sp>
            <p:nvSpPr>
              <p:cNvPr id="48190" name="Line 14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1" name="Line 14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2" name="Line 14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3" name="Line 14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4" name="Line 14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5" name="Line 14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6" name="Line 15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97" name="Line 15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1" name="Group 152"/>
            <p:cNvGrpSpPr>
              <a:grpSpLocks/>
            </p:cNvGrpSpPr>
            <p:nvPr/>
          </p:nvGrpSpPr>
          <p:grpSpPr bwMode="auto">
            <a:xfrm>
              <a:off x="2112516" y="3703588"/>
              <a:ext cx="762000" cy="152400"/>
              <a:chOff x="2016" y="1536"/>
              <a:chExt cx="1736" cy="208"/>
            </a:xfrm>
          </p:grpSpPr>
          <p:sp>
            <p:nvSpPr>
              <p:cNvPr id="48182" name="Line 15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3" name="Line 15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4" name="Line 15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5" name="Line 15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6" name="Line 15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7" name="Line 15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8" name="Line 15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9" name="Line 16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2" name="Group 161"/>
            <p:cNvGrpSpPr>
              <a:grpSpLocks/>
            </p:cNvGrpSpPr>
            <p:nvPr/>
          </p:nvGrpSpPr>
          <p:grpSpPr bwMode="auto">
            <a:xfrm>
              <a:off x="2112516" y="3779788"/>
              <a:ext cx="762000" cy="152400"/>
              <a:chOff x="2016" y="1536"/>
              <a:chExt cx="1736" cy="208"/>
            </a:xfrm>
          </p:grpSpPr>
          <p:sp>
            <p:nvSpPr>
              <p:cNvPr id="48174" name="Line 16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5" name="Line 16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6" name="Line 16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7" name="Line 16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8" name="Line 16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9" name="Line 16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0" name="Line 16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81" name="Line 16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3" name="Group 170"/>
            <p:cNvGrpSpPr>
              <a:grpSpLocks/>
            </p:cNvGrpSpPr>
            <p:nvPr/>
          </p:nvGrpSpPr>
          <p:grpSpPr bwMode="auto">
            <a:xfrm>
              <a:off x="2112516" y="3855988"/>
              <a:ext cx="762000" cy="152400"/>
              <a:chOff x="2016" y="1536"/>
              <a:chExt cx="1736" cy="208"/>
            </a:xfrm>
          </p:grpSpPr>
          <p:sp>
            <p:nvSpPr>
              <p:cNvPr id="48166" name="Line 17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7" name="Line 17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8" name="Line 17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9" name="Line 17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0" name="Line 17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1" name="Line 17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2" name="Line 17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73" name="Line 17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4" name="Group 179"/>
            <p:cNvGrpSpPr>
              <a:grpSpLocks/>
            </p:cNvGrpSpPr>
            <p:nvPr/>
          </p:nvGrpSpPr>
          <p:grpSpPr bwMode="auto">
            <a:xfrm>
              <a:off x="2112516" y="3932188"/>
              <a:ext cx="762000" cy="152400"/>
              <a:chOff x="2016" y="1536"/>
              <a:chExt cx="1736" cy="208"/>
            </a:xfrm>
          </p:grpSpPr>
          <p:sp>
            <p:nvSpPr>
              <p:cNvPr id="48158" name="Line 18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9" name="Line 18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0" name="Line 18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1" name="Line 18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2" name="Line 18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3" name="Line 18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4" name="Line 18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65" name="Line 18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5" name="Group 188"/>
            <p:cNvGrpSpPr>
              <a:grpSpLocks/>
            </p:cNvGrpSpPr>
            <p:nvPr/>
          </p:nvGrpSpPr>
          <p:grpSpPr bwMode="auto">
            <a:xfrm>
              <a:off x="2874516" y="3259088"/>
              <a:ext cx="762000" cy="152400"/>
              <a:chOff x="2016" y="1536"/>
              <a:chExt cx="1736" cy="208"/>
            </a:xfrm>
          </p:grpSpPr>
          <p:sp>
            <p:nvSpPr>
              <p:cNvPr id="48150" name="Line 18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1" name="Line 19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2" name="Line 19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3" name="Line 19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4" name="Line 19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5" name="Line 19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6" name="Line 19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57" name="Line 19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6" name="Group 197"/>
            <p:cNvGrpSpPr>
              <a:grpSpLocks/>
            </p:cNvGrpSpPr>
            <p:nvPr/>
          </p:nvGrpSpPr>
          <p:grpSpPr bwMode="auto">
            <a:xfrm>
              <a:off x="2874516" y="3335288"/>
              <a:ext cx="762000" cy="152400"/>
              <a:chOff x="2016" y="1536"/>
              <a:chExt cx="1736" cy="208"/>
            </a:xfrm>
          </p:grpSpPr>
          <p:sp>
            <p:nvSpPr>
              <p:cNvPr id="48142" name="Line 19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3" name="Line 19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4" name="Line 20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5" name="Line 20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6" name="Line 20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7" name="Line 20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8" name="Line 20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9" name="Line 20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7" name="Group 206"/>
            <p:cNvGrpSpPr>
              <a:grpSpLocks/>
            </p:cNvGrpSpPr>
            <p:nvPr/>
          </p:nvGrpSpPr>
          <p:grpSpPr bwMode="auto">
            <a:xfrm>
              <a:off x="2874516" y="3411488"/>
              <a:ext cx="762000" cy="152400"/>
              <a:chOff x="2016" y="1536"/>
              <a:chExt cx="1736" cy="208"/>
            </a:xfrm>
          </p:grpSpPr>
          <p:sp>
            <p:nvSpPr>
              <p:cNvPr id="48134" name="Line 20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5" name="Line 20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6" name="Line 20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7" name="Line 21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8" name="Line 21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9" name="Line 21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0" name="Line 21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41" name="Line 21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8" name="Group 215"/>
            <p:cNvGrpSpPr>
              <a:grpSpLocks/>
            </p:cNvGrpSpPr>
            <p:nvPr/>
          </p:nvGrpSpPr>
          <p:grpSpPr bwMode="auto">
            <a:xfrm>
              <a:off x="2874516" y="3487688"/>
              <a:ext cx="762000" cy="152400"/>
              <a:chOff x="2016" y="1536"/>
              <a:chExt cx="1736" cy="208"/>
            </a:xfrm>
          </p:grpSpPr>
          <p:sp>
            <p:nvSpPr>
              <p:cNvPr id="48126" name="Line 21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7" name="Line 21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8" name="Line 21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9" name="Line 21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0" name="Line 22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1" name="Line 22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2" name="Line 22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33" name="Line 22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59" name="Group 224"/>
            <p:cNvGrpSpPr>
              <a:grpSpLocks/>
            </p:cNvGrpSpPr>
            <p:nvPr/>
          </p:nvGrpSpPr>
          <p:grpSpPr bwMode="auto">
            <a:xfrm>
              <a:off x="2874516" y="3563888"/>
              <a:ext cx="762000" cy="152400"/>
              <a:chOff x="2016" y="1536"/>
              <a:chExt cx="1736" cy="208"/>
            </a:xfrm>
          </p:grpSpPr>
          <p:sp>
            <p:nvSpPr>
              <p:cNvPr id="48118" name="Line 22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9" name="Line 22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0" name="Line 22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1" name="Line 22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2" name="Line 22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3" name="Line 23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4" name="Line 23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25" name="Line 23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0" name="Group 233"/>
            <p:cNvGrpSpPr>
              <a:grpSpLocks/>
            </p:cNvGrpSpPr>
            <p:nvPr/>
          </p:nvGrpSpPr>
          <p:grpSpPr bwMode="auto">
            <a:xfrm>
              <a:off x="2874516" y="3640088"/>
              <a:ext cx="762000" cy="152400"/>
              <a:chOff x="2016" y="1536"/>
              <a:chExt cx="1736" cy="208"/>
            </a:xfrm>
          </p:grpSpPr>
          <p:sp>
            <p:nvSpPr>
              <p:cNvPr id="48110" name="Line 23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1" name="Line 23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2" name="Line 23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3" name="Line 23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4" name="Line 23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5" name="Line 23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6" name="Line 24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17" name="Line 24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1" name="Group 242"/>
            <p:cNvGrpSpPr>
              <a:grpSpLocks/>
            </p:cNvGrpSpPr>
            <p:nvPr/>
          </p:nvGrpSpPr>
          <p:grpSpPr bwMode="auto">
            <a:xfrm>
              <a:off x="2874516" y="3716288"/>
              <a:ext cx="762000" cy="152400"/>
              <a:chOff x="2016" y="1536"/>
              <a:chExt cx="1736" cy="208"/>
            </a:xfrm>
          </p:grpSpPr>
          <p:sp>
            <p:nvSpPr>
              <p:cNvPr id="48102" name="Line 24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3" name="Line 24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4" name="Line 24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5" name="Line 24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6" name="Line 24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7" name="Line 24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8" name="Line 24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9" name="Line 25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2" name="Group 251"/>
            <p:cNvGrpSpPr>
              <a:grpSpLocks/>
            </p:cNvGrpSpPr>
            <p:nvPr/>
          </p:nvGrpSpPr>
          <p:grpSpPr bwMode="auto">
            <a:xfrm>
              <a:off x="2874516" y="3792488"/>
              <a:ext cx="762000" cy="152400"/>
              <a:chOff x="2016" y="1536"/>
              <a:chExt cx="1736" cy="208"/>
            </a:xfrm>
          </p:grpSpPr>
          <p:sp>
            <p:nvSpPr>
              <p:cNvPr id="48094" name="Line 25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5" name="Line 25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6" name="Line 25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7" name="Line 25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8" name="Line 25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9" name="Line 25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0" name="Line 25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101" name="Line 25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3" name="Group 260"/>
            <p:cNvGrpSpPr>
              <a:grpSpLocks/>
            </p:cNvGrpSpPr>
            <p:nvPr/>
          </p:nvGrpSpPr>
          <p:grpSpPr bwMode="auto">
            <a:xfrm>
              <a:off x="2874516" y="3868688"/>
              <a:ext cx="762000" cy="152400"/>
              <a:chOff x="2016" y="1536"/>
              <a:chExt cx="1736" cy="208"/>
            </a:xfrm>
          </p:grpSpPr>
          <p:sp>
            <p:nvSpPr>
              <p:cNvPr id="48086" name="Line 26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7" name="Line 26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8" name="Line 26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9" name="Line 26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0" name="Line 26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1" name="Line 26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2" name="Line 26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93" name="Line 26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4" name="Group 269"/>
            <p:cNvGrpSpPr>
              <a:grpSpLocks/>
            </p:cNvGrpSpPr>
            <p:nvPr/>
          </p:nvGrpSpPr>
          <p:grpSpPr bwMode="auto">
            <a:xfrm>
              <a:off x="2874516" y="3944888"/>
              <a:ext cx="762000" cy="152400"/>
              <a:chOff x="2016" y="1536"/>
              <a:chExt cx="1736" cy="208"/>
            </a:xfrm>
          </p:grpSpPr>
          <p:sp>
            <p:nvSpPr>
              <p:cNvPr id="48078" name="Line 27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9" name="Line 27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0" name="Line 27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1" name="Line 27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2" name="Line 27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3" name="Line 27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4" name="Line 27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85" name="Line 27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5" name="Group 278"/>
            <p:cNvGrpSpPr>
              <a:grpSpLocks/>
            </p:cNvGrpSpPr>
            <p:nvPr/>
          </p:nvGrpSpPr>
          <p:grpSpPr bwMode="auto">
            <a:xfrm>
              <a:off x="3636516" y="3246388"/>
              <a:ext cx="762000" cy="152400"/>
              <a:chOff x="2016" y="1536"/>
              <a:chExt cx="1736" cy="208"/>
            </a:xfrm>
          </p:grpSpPr>
          <p:sp>
            <p:nvSpPr>
              <p:cNvPr id="48070" name="Line 27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1" name="Line 28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2" name="Line 28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3" name="Line 28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4" name="Line 28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5" name="Line 28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6" name="Line 28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77" name="Line 28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6" name="Group 287"/>
            <p:cNvGrpSpPr>
              <a:grpSpLocks/>
            </p:cNvGrpSpPr>
            <p:nvPr/>
          </p:nvGrpSpPr>
          <p:grpSpPr bwMode="auto">
            <a:xfrm>
              <a:off x="3636516" y="3322588"/>
              <a:ext cx="762000" cy="152400"/>
              <a:chOff x="2016" y="1536"/>
              <a:chExt cx="1736" cy="208"/>
            </a:xfrm>
          </p:grpSpPr>
          <p:sp>
            <p:nvSpPr>
              <p:cNvPr id="48062" name="Line 28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3" name="Line 28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4" name="Line 29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5" name="Line 29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6" name="Line 29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7" name="Line 29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8" name="Line 29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9" name="Line 29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7" name="Group 296"/>
            <p:cNvGrpSpPr>
              <a:grpSpLocks/>
            </p:cNvGrpSpPr>
            <p:nvPr/>
          </p:nvGrpSpPr>
          <p:grpSpPr bwMode="auto">
            <a:xfrm>
              <a:off x="3636516" y="3398788"/>
              <a:ext cx="762000" cy="152400"/>
              <a:chOff x="2016" y="1536"/>
              <a:chExt cx="1736" cy="208"/>
            </a:xfrm>
          </p:grpSpPr>
          <p:sp>
            <p:nvSpPr>
              <p:cNvPr id="48054" name="Line 29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5" name="Line 29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6" name="Line 29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7" name="Line 30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8" name="Line 30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9" name="Line 30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0" name="Line 30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61" name="Line 30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8" name="Group 305"/>
            <p:cNvGrpSpPr>
              <a:grpSpLocks/>
            </p:cNvGrpSpPr>
            <p:nvPr/>
          </p:nvGrpSpPr>
          <p:grpSpPr bwMode="auto">
            <a:xfrm>
              <a:off x="3636516" y="3474988"/>
              <a:ext cx="762000" cy="152400"/>
              <a:chOff x="2016" y="1536"/>
              <a:chExt cx="1736" cy="208"/>
            </a:xfrm>
          </p:grpSpPr>
          <p:sp>
            <p:nvSpPr>
              <p:cNvPr id="48046" name="Line 30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7" name="Line 30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8" name="Line 30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9" name="Line 30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0" name="Line 31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1" name="Line 31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2" name="Line 31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53" name="Line 31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69" name="Group 314"/>
            <p:cNvGrpSpPr>
              <a:grpSpLocks/>
            </p:cNvGrpSpPr>
            <p:nvPr/>
          </p:nvGrpSpPr>
          <p:grpSpPr bwMode="auto">
            <a:xfrm>
              <a:off x="3636516" y="3551188"/>
              <a:ext cx="762000" cy="152400"/>
              <a:chOff x="2016" y="1536"/>
              <a:chExt cx="1736" cy="208"/>
            </a:xfrm>
          </p:grpSpPr>
          <p:sp>
            <p:nvSpPr>
              <p:cNvPr id="48038" name="Line 31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9" name="Line 31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0" name="Line 31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1" name="Line 31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2" name="Line 31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3" name="Line 32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4" name="Line 32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45" name="Line 32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0" name="Group 323"/>
            <p:cNvGrpSpPr>
              <a:grpSpLocks/>
            </p:cNvGrpSpPr>
            <p:nvPr/>
          </p:nvGrpSpPr>
          <p:grpSpPr bwMode="auto">
            <a:xfrm>
              <a:off x="3636516" y="3627388"/>
              <a:ext cx="762000" cy="152400"/>
              <a:chOff x="2016" y="1536"/>
              <a:chExt cx="1736" cy="208"/>
            </a:xfrm>
          </p:grpSpPr>
          <p:sp>
            <p:nvSpPr>
              <p:cNvPr id="48030" name="Line 32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1" name="Line 32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2" name="Line 32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3" name="Line 32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4" name="Line 32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5" name="Line 32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6" name="Line 33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37" name="Line 33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1" name="Group 332"/>
            <p:cNvGrpSpPr>
              <a:grpSpLocks/>
            </p:cNvGrpSpPr>
            <p:nvPr/>
          </p:nvGrpSpPr>
          <p:grpSpPr bwMode="auto">
            <a:xfrm>
              <a:off x="3636516" y="3703588"/>
              <a:ext cx="762000" cy="152400"/>
              <a:chOff x="2016" y="1536"/>
              <a:chExt cx="1736" cy="208"/>
            </a:xfrm>
          </p:grpSpPr>
          <p:sp>
            <p:nvSpPr>
              <p:cNvPr id="48022" name="Line 33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3" name="Line 33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4" name="Line 33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5" name="Line 33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6" name="Line 33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7" name="Line 33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8" name="Line 33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9" name="Line 34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2" name="Group 341"/>
            <p:cNvGrpSpPr>
              <a:grpSpLocks/>
            </p:cNvGrpSpPr>
            <p:nvPr/>
          </p:nvGrpSpPr>
          <p:grpSpPr bwMode="auto">
            <a:xfrm>
              <a:off x="3636516" y="3779788"/>
              <a:ext cx="762000" cy="152400"/>
              <a:chOff x="2016" y="1536"/>
              <a:chExt cx="1736" cy="208"/>
            </a:xfrm>
          </p:grpSpPr>
          <p:sp>
            <p:nvSpPr>
              <p:cNvPr id="48014" name="Line 34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5" name="Line 34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6" name="Line 34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7" name="Line 34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8" name="Line 34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9" name="Line 34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0" name="Line 34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21" name="Line 34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3" name="Group 350"/>
            <p:cNvGrpSpPr>
              <a:grpSpLocks/>
            </p:cNvGrpSpPr>
            <p:nvPr/>
          </p:nvGrpSpPr>
          <p:grpSpPr bwMode="auto">
            <a:xfrm>
              <a:off x="3636516" y="3855988"/>
              <a:ext cx="762000" cy="152400"/>
              <a:chOff x="2016" y="1536"/>
              <a:chExt cx="1736" cy="208"/>
            </a:xfrm>
          </p:grpSpPr>
          <p:sp>
            <p:nvSpPr>
              <p:cNvPr id="48006" name="Line 35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7" name="Line 35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8" name="Line 35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9" name="Line 35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0" name="Line 35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1" name="Line 35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2" name="Line 35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13" name="Line 35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4" name="Group 359"/>
            <p:cNvGrpSpPr>
              <a:grpSpLocks/>
            </p:cNvGrpSpPr>
            <p:nvPr/>
          </p:nvGrpSpPr>
          <p:grpSpPr bwMode="auto">
            <a:xfrm>
              <a:off x="3636516" y="3932188"/>
              <a:ext cx="762000" cy="152400"/>
              <a:chOff x="2016" y="1536"/>
              <a:chExt cx="1736" cy="208"/>
            </a:xfrm>
          </p:grpSpPr>
          <p:sp>
            <p:nvSpPr>
              <p:cNvPr id="47998" name="Line 36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9" name="Line 36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0" name="Line 36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1" name="Line 36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2" name="Line 36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3" name="Line 36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4" name="Line 36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005" name="Line 36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5" name="Group 368"/>
            <p:cNvGrpSpPr>
              <a:grpSpLocks/>
            </p:cNvGrpSpPr>
            <p:nvPr/>
          </p:nvGrpSpPr>
          <p:grpSpPr bwMode="auto">
            <a:xfrm>
              <a:off x="4385816" y="3233688"/>
              <a:ext cx="762000" cy="152400"/>
              <a:chOff x="2016" y="1536"/>
              <a:chExt cx="1736" cy="208"/>
            </a:xfrm>
          </p:grpSpPr>
          <p:sp>
            <p:nvSpPr>
              <p:cNvPr id="47990" name="Line 36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1" name="Line 37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2" name="Line 37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3" name="Line 37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4" name="Line 37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5" name="Line 37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6" name="Line 37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97" name="Line 37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6" name="Group 377"/>
            <p:cNvGrpSpPr>
              <a:grpSpLocks/>
            </p:cNvGrpSpPr>
            <p:nvPr/>
          </p:nvGrpSpPr>
          <p:grpSpPr bwMode="auto">
            <a:xfrm>
              <a:off x="4385816" y="3309888"/>
              <a:ext cx="762000" cy="152400"/>
              <a:chOff x="2016" y="1536"/>
              <a:chExt cx="1736" cy="208"/>
            </a:xfrm>
          </p:grpSpPr>
          <p:sp>
            <p:nvSpPr>
              <p:cNvPr id="47982" name="Line 37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3" name="Line 37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4" name="Line 38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5" name="Line 38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6" name="Line 38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7" name="Line 38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8" name="Line 38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9" name="Line 38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7" name="Group 386"/>
            <p:cNvGrpSpPr>
              <a:grpSpLocks/>
            </p:cNvGrpSpPr>
            <p:nvPr/>
          </p:nvGrpSpPr>
          <p:grpSpPr bwMode="auto">
            <a:xfrm>
              <a:off x="4385816" y="3386088"/>
              <a:ext cx="762000" cy="152400"/>
              <a:chOff x="2016" y="1536"/>
              <a:chExt cx="1736" cy="208"/>
            </a:xfrm>
          </p:grpSpPr>
          <p:sp>
            <p:nvSpPr>
              <p:cNvPr id="47974" name="Line 38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5" name="Line 38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6" name="Line 38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7" name="Line 39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8" name="Line 39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9" name="Line 39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0" name="Line 39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81" name="Line 39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8" name="Group 395"/>
            <p:cNvGrpSpPr>
              <a:grpSpLocks/>
            </p:cNvGrpSpPr>
            <p:nvPr/>
          </p:nvGrpSpPr>
          <p:grpSpPr bwMode="auto">
            <a:xfrm>
              <a:off x="4385816" y="3462288"/>
              <a:ext cx="762000" cy="152400"/>
              <a:chOff x="2016" y="1536"/>
              <a:chExt cx="1736" cy="208"/>
            </a:xfrm>
          </p:grpSpPr>
          <p:sp>
            <p:nvSpPr>
              <p:cNvPr id="47966" name="Line 39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7" name="Line 39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8" name="Line 39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9" name="Line 39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0" name="Line 40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1" name="Line 40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2" name="Line 40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73" name="Line 40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79" name="Group 404"/>
            <p:cNvGrpSpPr>
              <a:grpSpLocks/>
            </p:cNvGrpSpPr>
            <p:nvPr/>
          </p:nvGrpSpPr>
          <p:grpSpPr bwMode="auto">
            <a:xfrm>
              <a:off x="4385816" y="3538488"/>
              <a:ext cx="762000" cy="152400"/>
              <a:chOff x="2016" y="1536"/>
              <a:chExt cx="1736" cy="208"/>
            </a:xfrm>
          </p:grpSpPr>
          <p:sp>
            <p:nvSpPr>
              <p:cNvPr id="47958" name="Line 40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9" name="Line 40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0" name="Line 40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1" name="Line 40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2" name="Line 40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3" name="Line 41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4" name="Line 41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65" name="Line 41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0" name="Group 413"/>
            <p:cNvGrpSpPr>
              <a:grpSpLocks/>
            </p:cNvGrpSpPr>
            <p:nvPr/>
          </p:nvGrpSpPr>
          <p:grpSpPr bwMode="auto">
            <a:xfrm>
              <a:off x="4385816" y="3614688"/>
              <a:ext cx="762000" cy="152400"/>
              <a:chOff x="2016" y="1536"/>
              <a:chExt cx="1736" cy="208"/>
            </a:xfrm>
          </p:grpSpPr>
          <p:sp>
            <p:nvSpPr>
              <p:cNvPr id="47950" name="Line 41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1" name="Line 41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2" name="Line 41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3" name="Line 41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4" name="Line 41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5" name="Line 41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6" name="Line 42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57" name="Line 42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1" name="Group 422"/>
            <p:cNvGrpSpPr>
              <a:grpSpLocks/>
            </p:cNvGrpSpPr>
            <p:nvPr/>
          </p:nvGrpSpPr>
          <p:grpSpPr bwMode="auto">
            <a:xfrm>
              <a:off x="4385816" y="3690888"/>
              <a:ext cx="762000" cy="152400"/>
              <a:chOff x="2016" y="1536"/>
              <a:chExt cx="1736" cy="208"/>
            </a:xfrm>
          </p:grpSpPr>
          <p:sp>
            <p:nvSpPr>
              <p:cNvPr id="47942" name="Line 42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3" name="Line 42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4" name="Line 42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5" name="Line 42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6" name="Line 42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7" name="Line 42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8" name="Line 42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9" name="Line 43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2" name="Group 431"/>
            <p:cNvGrpSpPr>
              <a:grpSpLocks/>
            </p:cNvGrpSpPr>
            <p:nvPr/>
          </p:nvGrpSpPr>
          <p:grpSpPr bwMode="auto">
            <a:xfrm>
              <a:off x="4385816" y="3767088"/>
              <a:ext cx="762000" cy="152400"/>
              <a:chOff x="2016" y="1536"/>
              <a:chExt cx="1736" cy="208"/>
            </a:xfrm>
          </p:grpSpPr>
          <p:sp>
            <p:nvSpPr>
              <p:cNvPr id="47934" name="Line 43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5" name="Line 43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6" name="Line 43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7" name="Line 43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8" name="Line 43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9" name="Line 43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0" name="Line 43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41" name="Line 43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3" name="Group 440"/>
            <p:cNvGrpSpPr>
              <a:grpSpLocks/>
            </p:cNvGrpSpPr>
            <p:nvPr/>
          </p:nvGrpSpPr>
          <p:grpSpPr bwMode="auto">
            <a:xfrm>
              <a:off x="4385816" y="3843288"/>
              <a:ext cx="762000" cy="152400"/>
              <a:chOff x="2016" y="1536"/>
              <a:chExt cx="1736" cy="208"/>
            </a:xfrm>
          </p:grpSpPr>
          <p:sp>
            <p:nvSpPr>
              <p:cNvPr id="47926" name="Line 44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7" name="Line 44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8" name="Line 44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9" name="Line 44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0" name="Line 44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1" name="Line 44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2" name="Line 44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33" name="Line 44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4" name="Group 449"/>
            <p:cNvGrpSpPr>
              <a:grpSpLocks/>
            </p:cNvGrpSpPr>
            <p:nvPr/>
          </p:nvGrpSpPr>
          <p:grpSpPr bwMode="auto">
            <a:xfrm>
              <a:off x="4385816" y="3919488"/>
              <a:ext cx="762000" cy="152400"/>
              <a:chOff x="2016" y="1536"/>
              <a:chExt cx="1736" cy="208"/>
            </a:xfrm>
          </p:grpSpPr>
          <p:sp>
            <p:nvSpPr>
              <p:cNvPr id="47918" name="Line 45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9" name="Line 45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0" name="Line 45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1" name="Line 45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2" name="Line 45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3" name="Line 45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4" name="Line 45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25" name="Line 45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5" name="Group 638"/>
            <p:cNvGrpSpPr>
              <a:grpSpLocks/>
            </p:cNvGrpSpPr>
            <p:nvPr/>
          </p:nvGrpSpPr>
          <p:grpSpPr bwMode="auto">
            <a:xfrm>
              <a:off x="601216" y="3233688"/>
              <a:ext cx="762000" cy="152400"/>
              <a:chOff x="2016" y="1536"/>
              <a:chExt cx="1736" cy="208"/>
            </a:xfrm>
          </p:grpSpPr>
          <p:sp>
            <p:nvSpPr>
              <p:cNvPr id="47910" name="Line 63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1" name="Line 64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2" name="Line 64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3" name="Line 64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4" name="Line 64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5" name="Line 64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6" name="Line 64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17" name="Line 64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6" name="Group 647"/>
            <p:cNvGrpSpPr>
              <a:grpSpLocks/>
            </p:cNvGrpSpPr>
            <p:nvPr/>
          </p:nvGrpSpPr>
          <p:grpSpPr bwMode="auto">
            <a:xfrm>
              <a:off x="601216" y="3309888"/>
              <a:ext cx="762000" cy="152400"/>
              <a:chOff x="2016" y="1536"/>
              <a:chExt cx="1736" cy="208"/>
            </a:xfrm>
          </p:grpSpPr>
          <p:sp>
            <p:nvSpPr>
              <p:cNvPr id="47902" name="Line 64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3" name="Line 64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4" name="Line 65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5" name="Line 65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6" name="Line 65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7" name="Line 65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8" name="Line 65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9" name="Line 65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7" name="Group 656"/>
            <p:cNvGrpSpPr>
              <a:grpSpLocks/>
            </p:cNvGrpSpPr>
            <p:nvPr/>
          </p:nvGrpSpPr>
          <p:grpSpPr bwMode="auto">
            <a:xfrm>
              <a:off x="601216" y="3386088"/>
              <a:ext cx="762000" cy="152400"/>
              <a:chOff x="2016" y="1536"/>
              <a:chExt cx="1736" cy="208"/>
            </a:xfrm>
          </p:grpSpPr>
          <p:sp>
            <p:nvSpPr>
              <p:cNvPr id="47894" name="Line 65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5" name="Line 65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6" name="Line 65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7" name="Line 66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8" name="Line 66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9" name="Line 66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0" name="Line 66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901" name="Line 66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8" name="Group 665"/>
            <p:cNvGrpSpPr>
              <a:grpSpLocks/>
            </p:cNvGrpSpPr>
            <p:nvPr/>
          </p:nvGrpSpPr>
          <p:grpSpPr bwMode="auto">
            <a:xfrm>
              <a:off x="601216" y="3462288"/>
              <a:ext cx="762000" cy="152400"/>
              <a:chOff x="2016" y="1536"/>
              <a:chExt cx="1736" cy="208"/>
            </a:xfrm>
          </p:grpSpPr>
          <p:sp>
            <p:nvSpPr>
              <p:cNvPr id="47886" name="Line 66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7" name="Line 66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8" name="Line 66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9" name="Line 66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0" name="Line 67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1" name="Line 67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2" name="Line 67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93" name="Line 67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89" name="Group 674"/>
            <p:cNvGrpSpPr>
              <a:grpSpLocks/>
            </p:cNvGrpSpPr>
            <p:nvPr/>
          </p:nvGrpSpPr>
          <p:grpSpPr bwMode="auto">
            <a:xfrm>
              <a:off x="601216" y="3538488"/>
              <a:ext cx="762000" cy="152400"/>
              <a:chOff x="2016" y="1536"/>
              <a:chExt cx="1736" cy="208"/>
            </a:xfrm>
          </p:grpSpPr>
          <p:sp>
            <p:nvSpPr>
              <p:cNvPr id="47878" name="Line 67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9" name="Line 67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0" name="Line 67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1" name="Line 67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2" name="Line 67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3" name="Line 68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4" name="Line 68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85" name="Line 68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0" name="Group 683"/>
            <p:cNvGrpSpPr>
              <a:grpSpLocks/>
            </p:cNvGrpSpPr>
            <p:nvPr/>
          </p:nvGrpSpPr>
          <p:grpSpPr bwMode="auto">
            <a:xfrm>
              <a:off x="601216" y="3614688"/>
              <a:ext cx="762000" cy="152400"/>
              <a:chOff x="2016" y="1536"/>
              <a:chExt cx="1736" cy="208"/>
            </a:xfrm>
          </p:grpSpPr>
          <p:sp>
            <p:nvSpPr>
              <p:cNvPr id="47870" name="Line 68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1" name="Line 68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2" name="Line 68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3" name="Line 68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4" name="Line 68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5" name="Line 68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6" name="Line 69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77" name="Line 69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1" name="Group 692"/>
            <p:cNvGrpSpPr>
              <a:grpSpLocks/>
            </p:cNvGrpSpPr>
            <p:nvPr/>
          </p:nvGrpSpPr>
          <p:grpSpPr bwMode="auto">
            <a:xfrm>
              <a:off x="601216" y="3690888"/>
              <a:ext cx="762000" cy="152400"/>
              <a:chOff x="2016" y="1536"/>
              <a:chExt cx="1736" cy="208"/>
            </a:xfrm>
          </p:grpSpPr>
          <p:sp>
            <p:nvSpPr>
              <p:cNvPr id="47862" name="Line 69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3" name="Line 69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4" name="Line 69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5" name="Line 69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6" name="Line 69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7" name="Line 69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8" name="Line 69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9" name="Line 70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2" name="Group 701"/>
            <p:cNvGrpSpPr>
              <a:grpSpLocks/>
            </p:cNvGrpSpPr>
            <p:nvPr/>
          </p:nvGrpSpPr>
          <p:grpSpPr bwMode="auto">
            <a:xfrm>
              <a:off x="601216" y="3767088"/>
              <a:ext cx="762000" cy="152400"/>
              <a:chOff x="2016" y="1536"/>
              <a:chExt cx="1736" cy="208"/>
            </a:xfrm>
          </p:grpSpPr>
          <p:sp>
            <p:nvSpPr>
              <p:cNvPr id="47854" name="Line 70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5" name="Line 70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6" name="Line 70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7" name="Line 70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8" name="Line 70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9" name="Line 70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0" name="Line 70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61" name="Line 70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3" name="Group 710"/>
            <p:cNvGrpSpPr>
              <a:grpSpLocks/>
            </p:cNvGrpSpPr>
            <p:nvPr/>
          </p:nvGrpSpPr>
          <p:grpSpPr bwMode="auto">
            <a:xfrm>
              <a:off x="601216" y="3843288"/>
              <a:ext cx="762000" cy="152400"/>
              <a:chOff x="2016" y="1536"/>
              <a:chExt cx="1736" cy="208"/>
            </a:xfrm>
          </p:grpSpPr>
          <p:sp>
            <p:nvSpPr>
              <p:cNvPr id="47846" name="Line 71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7" name="Line 71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8" name="Line 71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9" name="Line 71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0" name="Line 71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1" name="Line 71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2" name="Line 71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53" name="Line 71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4" name="Group 719"/>
            <p:cNvGrpSpPr>
              <a:grpSpLocks/>
            </p:cNvGrpSpPr>
            <p:nvPr/>
          </p:nvGrpSpPr>
          <p:grpSpPr bwMode="auto">
            <a:xfrm>
              <a:off x="601216" y="3919488"/>
              <a:ext cx="762000" cy="152400"/>
              <a:chOff x="2016" y="1536"/>
              <a:chExt cx="1736" cy="208"/>
            </a:xfrm>
          </p:grpSpPr>
          <p:sp>
            <p:nvSpPr>
              <p:cNvPr id="47838" name="Line 72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9" name="Line 72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0" name="Line 72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1" name="Line 72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2" name="Line 72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3" name="Line 72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4" name="Line 72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45" name="Line 72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5" name="Group 728"/>
            <p:cNvGrpSpPr>
              <a:grpSpLocks/>
            </p:cNvGrpSpPr>
            <p:nvPr/>
          </p:nvGrpSpPr>
          <p:grpSpPr bwMode="auto">
            <a:xfrm>
              <a:off x="1350516" y="3246388"/>
              <a:ext cx="762000" cy="152400"/>
              <a:chOff x="2016" y="1536"/>
              <a:chExt cx="1736" cy="208"/>
            </a:xfrm>
          </p:grpSpPr>
          <p:sp>
            <p:nvSpPr>
              <p:cNvPr id="47830" name="Line 72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1" name="Line 73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2" name="Line 73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3" name="Line 73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4" name="Line 73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5" name="Line 73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6" name="Line 73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37" name="Line 73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6" name="Group 737"/>
            <p:cNvGrpSpPr>
              <a:grpSpLocks/>
            </p:cNvGrpSpPr>
            <p:nvPr/>
          </p:nvGrpSpPr>
          <p:grpSpPr bwMode="auto">
            <a:xfrm>
              <a:off x="1350516" y="3322588"/>
              <a:ext cx="762000" cy="152400"/>
              <a:chOff x="2016" y="1536"/>
              <a:chExt cx="1736" cy="208"/>
            </a:xfrm>
          </p:grpSpPr>
          <p:sp>
            <p:nvSpPr>
              <p:cNvPr id="47822" name="Line 73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3" name="Line 73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4" name="Line 74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5" name="Line 74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6" name="Line 74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7" name="Line 74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8" name="Line 74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9" name="Line 74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7" name="Group 746"/>
            <p:cNvGrpSpPr>
              <a:grpSpLocks/>
            </p:cNvGrpSpPr>
            <p:nvPr/>
          </p:nvGrpSpPr>
          <p:grpSpPr bwMode="auto">
            <a:xfrm>
              <a:off x="1350516" y="3398788"/>
              <a:ext cx="762000" cy="152400"/>
              <a:chOff x="2016" y="1536"/>
              <a:chExt cx="1736" cy="208"/>
            </a:xfrm>
          </p:grpSpPr>
          <p:sp>
            <p:nvSpPr>
              <p:cNvPr id="47814" name="Line 74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5" name="Line 74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6" name="Line 74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7" name="Line 75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8" name="Line 75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9" name="Line 75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0" name="Line 75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21" name="Line 75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8" name="Group 755"/>
            <p:cNvGrpSpPr>
              <a:grpSpLocks/>
            </p:cNvGrpSpPr>
            <p:nvPr/>
          </p:nvGrpSpPr>
          <p:grpSpPr bwMode="auto">
            <a:xfrm>
              <a:off x="1350516" y="3474988"/>
              <a:ext cx="762000" cy="152400"/>
              <a:chOff x="2016" y="1536"/>
              <a:chExt cx="1736" cy="208"/>
            </a:xfrm>
          </p:grpSpPr>
          <p:sp>
            <p:nvSpPr>
              <p:cNvPr id="47806" name="Line 75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7" name="Line 75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8" name="Line 75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9" name="Line 75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0" name="Line 76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1" name="Line 76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2" name="Line 76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13" name="Line 76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199" name="Group 764"/>
            <p:cNvGrpSpPr>
              <a:grpSpLocks/>
            </p:cNvGrpSpPr>
            <p:nvPr/>
          </p:nvGrpSpPr>
          <p:grpSpPr bwMode="auto">
            <a:xfrm>
              <a:off x="1350516" y="3551188"/>
              <a:ext cx="762000" cy="152400"/>
              <a:chOff x="2016" y="1536"/>
              <a:chExt cx="1736" cy="208"/>
            </a:xfrm>
          </p:grpSpPr>
          <p:sp>
            <p:nvSpPr>
              <p:cNvPr id="47798" name="Line 76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9" name="Line 76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0" name="Line 76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1" name="Line 76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2" name="Line 76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3" name="Line 77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4" name="Line 77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805" name="Line 77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0" name="Group 773"/>
            <p:cNvGrpSpPr>
              <a:grpSpLocks/>
            </p:cNvGrpSpPr>
            <p:nvPr/>
          </p:nvGrpSpPr>
          <p:grpSpPr bwMode="auto">
            <a:xfrm>
              <a:off x="1350516" y="3627388"/>
              <a:ext cx="762000" cy="152400"/>
              <a:chOff x="2016" y="1536"/>
              <a:chExt cx="1736" cy="208"/>
            </a:xfrm>
          </p:grpSpPr>
          <p:sp>
            <p:nvSpPr>
              <p:cNvPr id="47790" name="Line 77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1" name="Line 77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2" name="Line 77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3" name="Line 77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4" name="Line 77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5" name="Line 77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6" name="Line 78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97" name="Line 78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1" name="Group 782"/>
            <p:cNvGrpSpPr>
              <a:grpSpLocks/>
            </p:cNvGrpSpPr>
            <p:nvPr/>
          </p:nvGrpSpPr>
          <p:grpSpPr bwMode="auto">
            <a:xfrm>
              <a:off x="1350516" y="3703588"/>
              <a:ext cx="762000" cy="152400"/>
              <a:chOff x="2016" y="1536"/>
              <a:chExt cx="1736" cy="208"/>
            </a:xfrm>
          </p:grpSpPr>
          <p:sp>
            <p:nvSpPr>
              <p:cNvPr id="47782" name="Line 78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3" name="Line 78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4" name="Line 78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5" name="Line 78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6" name="Line 78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7" name="Line 78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8" name="Line 78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9" name="Line 79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2" name="Group 791"/>
            <p:cNvGrpSpPr>
              <a:grpSpLocks/>
            </p:cNvGrpSpPr>
            <p:nvPr/>
          </p:nvGrpSpPr>
          <p:grpSpPr bwMode="auto">
            <a:xfrm>
              <a:off x="1350516" y="3779788"/>
              <a:ext cx="762000" cy="152400"/>
              <a:chOff x="2016" y="1536"/>
              <a:chExt cx="1736" cy="208"/>
            </a:xfrm>
          </p:grpSpPr>
          <p:sp>
            <p:nvSpPr>
              <p:cNvPr id="47774" name="Line 79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5" name="Line 79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6" name="Line 79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7" name="Line 79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8" name="Line 79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9" name="Line 79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0" name="Line 79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81" name="Line 79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3" name="Group 800"/>
            <p:cNvGrpSpPr>
              <a:grpSpLocks/>
            </p:cNvGrpSpPr>
            <p:nvPr/>
          </p:nvGrpSpPr>
          <p:grpSpPr bwMode="auto">
            <a:xfrm>
              <a:off x="1350516" y="3855988"/>
              <a:ext cx="762000" cy="152400"/>
              <a:chOff x="2016" y="1536"/>
              <a:chExt cx="1736" cy="208"/>
            </a:xfrm>
          </p:grpSpPr>
          <p:sp>
            <p:nvSpPr>
              <p:cNvPr id="47766" name="Line 80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7" name="Line 80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8" name="Line 80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9" name="Line 80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0" name="Line 80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1" name="Line 80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2" name="Line 80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73" name="Line 80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4" name="Group 809"/>
            <p:cNvGrpSpPr>
              <a:grpSpLocks/>
            </p:cNvGrpSpPr>
            <p:nvPr/>
          </p:nvGrpSpPr>
          <p:grpSpPr bwMode="auto">
            <a:xfrm>
              <a:off x="1350516" y="3932188"/>
              <a:ext cx="762000" cy="152400"/>
              <a:chOff x="2016" y="1536"/>
              <a:chExt cx="1736" cy="208"/>
            </a:xfrm>
          </p:grpSpPr>
          <p:sp>
            <p:nvSpPr>
              <p:cNvPr id="47758" name="Line 81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9" name="Line 81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0" name="Line 81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1" name="Line 81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2" name="Line 81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3" name="Line 81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4" name="Line 81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65" name="Line 81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5" name="Group 819"/>
            <p:cNvGrpSpPr>
              <a:grpSpLocks/>
            </p:cNvGrpSpPr>
            <p:nvPr/>
          </p:nvGrpSpPr>
          <p:grpSpPr bwMode="auto">
            <a:xfrm>
              <a:off x="2112516" y="4008388"/>
              <a:ext cx="762000" cy="152400"/>
              <a:chOff x="2016" y="1536"/>
              <a:chExt cx="1736" cy="208"/>
            </a:xfrm>
          </p:grpSpPr>
          <p:sp>
            <p:nvSpPr>
              <p:cNvPr id="47750" name="Line 82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1" name="Line 82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2" name="Line 82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3" name="Line 82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4" name="Line 82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5" name="Line 82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6" name="Line 82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57" name="Line 82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6" name="Group 828"/>
            <p:cNvGrpSpPr>
              <a:grpSpLocks/>
            </p:cNvGrpSpPr>
            <p:nvPr/>
          </p:nvGrpSpPr>
          <p:grpSpPr bwMode="auto">
            <a:xfrm>
              <a:off x="2112516" y="4084588"/>
              <a:ext cx="762000" cy="152400"/>
              <a:chOff x="2016" y="1536"/>
              <a:chExt cx="1736" cy="208"/>
            </a:xfrm>
          </p:grpSpPr>
          <p:sp>
            <p:nvSpPr>
              <p:cNvPr id="47742" name="Line 82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3" name="Line 83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4" name="Line 83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5" name="Line 83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6" name="Line 83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7" name="Line 83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8" name="Line 83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9" name="Line 83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7" name="Group 837"/>
            <p:cNvGrpSpPr>
              <a:grpSpLocks/>
            </p:cNvGrpSpPr>
            <p:nvPr/>
          </p:nvGrpSpPr>
          <p:grpSpPr bwMode="auto">
            <a:xfrm>
              <a:off x="2112516" y="4160788"/>
              <a:ext cx="762000" cy="152400"/>
              <a:chOff x="2016" y="1536"/>
              <a:chExt cx="1736" cy="208"/>
            </a:xfrm>
          </p:grpSpPr>
          <p:sp>
            <p:nvSpPr>
              <p:cNvPr id="47734" name="Line 83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5" name="Line 83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6" name="Line 84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7" name="Line 84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8" name="Line 84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9" name="Line 84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0" name="Line 84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41" name="Line 84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8" name="Group 846"/>
            <p:cNvGrpSpPr>
              <a:grpSpLocks/>
            </p:cNvGrpSpPr>
            <p:nvPr/>
          </p:nvGrpSpPr>
          <p:grpSpPr bwMode="auto">
            <a:xfrm>
              <a:off x="2112516" y="4236988"/>
              <a:ext cx="762000" cy="152400"/>
              <a:chOff x="2016" y="1536"/>
              <a:chExt cx="1736" cy="208"/>
            </a:xfrm>
          </p:grpSpPr>
          <p:sp>
            <p:nvSpPr>
              <p:cNvPr id="47726" name="Line 84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7" name="Line 84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8" name="Line 84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9" name="Line 85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0" name="Line 85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1" name="Line 85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2" name="Line 85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33" name="Line 85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09" name="Group 855"/>
            <p:cNvGrpSpPr>
              <a:grpSpLocks/>
            </p:cNvGrpSpPr>
            <p:nvPr/>
          </p:nvGrpSpPr>
          <p:grpSpPr bwMode="auto">
            <a:xfrm>
              <a:off x="2112516" y="4313188"/>
              <a:ext cx="762000" cy="152400"/>
              <a:chOff x="2016" y="1536"/>
              <a:chExt cx="1736" cy="208"/>
            </a:xfrm>
          </p:grpSpPr>
          <p:sp>
            <p:nvSpPr>
              <p:cNvPr id="47718" name="Line 85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9" name="Line 85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0" name="Line 85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1" name="Line 85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2" name="Line 86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3" name="Line 86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4" name="Line 86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25" name="Line 86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0" name="Group 864"/>
            <p:cNvGrpSpPr>
              <a:grpSpLocks/>
            </p:cNvGrpSpPr>
            <p:nvPr/>
          </p:nvGrpSpPr>
          <p:grpSpPr bwMode="auto">
            <a:xfrm>
              <a:off x="2112516" y="4389388"/>
              <a:ext cx="762000" cy="152400"/>
              <a:chOff x="2016" y="1536"/>
              <a:chExt cx="1736" cy="208"/>
            </a:xfrm>
          </p:grpSpPr>
          <p:sp>
            <p:nvSpPr>
              <p:cNvPr id="47710" name="Line 86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1" name="Line 86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2" name="Line 86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3" name="Line 86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4" name="Line 86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5" name="Line 87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6" name="Line 87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17" name="Line 87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1" name="Group 873"/>
            <p:cNvGrpSpPr>
              <a:grpSpLocks/>
            </p:cNvGrpSpPr>
            <p:nvPr/>
          </p:nvGrpSpPr>
          <p:grpSpPr bwMode="auto">
            <a:xfrm>
              <a:off x="2112516" y="4465588"/>
              <a:ext cx="762000" cy="152400"/>
              <a:chOff x="2016" y="1536"/>
              <a:chExt cx="1736" cy="208"/>
            </a:xfrm>
          </p:grpSpPr>
          <p:sp>
            <p:nvSpPr>
              <p:cNvPr id="47702" name="Line 87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3" name="Line 87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4" name="Line 87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5" name="Line 87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6" name="Line 87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7" name="Line 87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8" name="Line 88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9" name="Line 88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2" name="Group 882"/>
            <p:cNvGrpSpPr>
              <a:grpSpLocks/>
            </p:cNvGrpSpPr>
            <p:nvPr/>
          </p:nvGrpSpPr>
          <p:grpSpPr bwMode="auto">
            <a:xfrm>
              <a:off x="2112516" y="4541788"/>
              <a:ext cx="762000" cy="152400"/>
              <a:chOff x="2016" y="1536"/>
              <a:chExt cx="1736" cy="208"/>
            </a:xfrm>
          </p:grpSpPr>
          <p:sp>
            <p:nvSpPr>
              <p:cNvPr id="47694" name="Line 88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5" name="Line 88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6" name="Line 88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7" name="Line 88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8" name="Line 88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9" name="Line 88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0" name="Line 88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701" name="Line 89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3" name="Group 891"/>
            <p:cNvGrpSpPr>
              <a:grpSpLocks/>
            </p:cNvGrpSpPr>
            <p:nvPr/>
          </p:nvGrpSpPr>
          <p:grpSpPr bwMode="auto">
            <a:xfrm>
              <a:off x="2112516" y="4617988"/>
              <a:ext cx="762000" cy="152400"/>
              <a:chOff x="2016" y="1536"/>
              <a:chExt cx="1736" cy="208"/>
            </a:xfrm>
          </p:grpSpPr>
          <p:sp>
            <p:nvSpPr>
              <p:cNvPr id="47686" name="Line 89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7" name="Line 89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8" name="Line 89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9" name="Line 89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0" name="Line 89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1" name="Line 89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2" name="Line 89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93" name="Line 89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4" name="Group 900"/>
            <p:cNvGrpSpPr>
              <a:grpSpLocks/>
            </p:cNvGrpSpPr>
            <p:nvPr/>
          </p:nvGrpSpPr>
          <p:grpSpPr bwMode="auto">
            <a:xfrm>
              <a:off x="2112516" y="4694188"/>
              <a:ext cx="762000" cy="152400"/>
              <a:chOff x="2016" y="1536"/>
              <a:chExt cx="1736" cy="208"/>
            </a:xfrm>
          </p:grpSpPr>
          <p:sp>
            <p:nvSpPr>
              <p:cNvPr id="47678" name="Line 90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9" name="Line 90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0" name="Line 90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1" name="Line 90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2" name="Line 90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3" name="Line 90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4" name="Line 90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85" name="Line 90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5" name="Group 909"/>
            <p:cNvGrpSpPr>
              <a:grpSpLocks/>
            </p:cNvGrpSpPr>
            <p:nvPr/>
          </p:nvGrpSpPr>
          <p:grpSpPr bwMode="auto">
            <a:xfrm>
              <a:off x="2874516" y="4021088"/>
              <a:ext cx="762000" cy="152400"/>
              <a:chOff x="2016" y="1536"/>
              <a:chExt cx="1736" cy="208"/>
            </a:xfrm>
          </p:grpSpPr>
          <p:sp>
            <p:nvSpPr>
              <p:cNvPr id="47670" name="Line 91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1" name="Line 91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2" name="Line 91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3" name="Line 91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4" name="Line 91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5" name="Line 91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6" name="Line 91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77" name="Line 91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6" name="Group 918"/>
            <p:cNvGrpSpPr>
              <a:grpSpLocks/>
            </p:cNvGrpSpPr>
            <p:nvPr/>
          </p:nvGrpSpPr>
          <p:grpSpPr bwMode="auto">
            <a:xfrm>
              <a:off x="2874516" y="4097288"/>
              <a:ext cx="762000" cy="152400"/>
              <a:chOff x="2016" y="1536"/>
              <a:chExt cx="1736" cy="208"/>
            </a:xfrm>
          </p:grpSpPr>
          <p:sp>
            <p:nvSpPr>
              <p:cNvPr id="47662" name="Line 91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3" name="Line 92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4" name="Line 92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5" name="Line 92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6" name="Line 92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7" name="Line 92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8" name="Line 92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9" name="Line 92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7" name="Group 927"/>
            <p:cNvGrpSpPr>
              <a:grpSpLocks/>
            </p:cNvGrpSpPr>
            <p:nvPr/>
          </p:nvGrpSpPr>
          <p:grpSpPr bwMode="auto">
            <a:xfrm>
              <a:off x="2874516" y="4173488"/>
              <a:ext cx="762000" cy="152400"/>
              <a:chOff x="2016" y="1536"/>
              <a:chExt cx="1736" cy="208"/>
            </a:xfrm>
          </p:grpSpPr>
          <p:sp>
            <p:nvSpPr>
              <p:cNvPr id="47654" name="Line 92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5" name="Line 92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6" name="Line 93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7" name="Line 93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8" name="Line 93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9" name="Line 93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0" name="Line 93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61" name="Line 93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8" name="Group 936"/>
            <p:cNvGrpSpPr>
              <a:grpSpLocks/>
            </p:cNvGrpSpPr>
            <p:nvPr/>
          </p:nvGrpSpPr>
          <p:grpSpPr bwMode="auto">
            <a:xfrm>
              <a:off x="2874516" y="4249688"/>
              <a:ext cx="762000" cy="152400"/>
              <a:chOff x="2016" y="1536"/>
              <a:chExt cx="1736" cy="208"/>
            </a:xfrm>
          </p:grpSpPr>
          <p:sp>
            <p:nvSpPr>
              <p:cNvPr id="47646" name="Line 93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7" name="Line 93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8" name="Line 93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9" name="Line 94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0" name="Line 94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1" name="Line 94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2" name="Line 94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53" name="Line 94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19" name="Group 945"/>
            <p:cNvGrpSpPr>
              <a:grpSpLocks/>
            </p:cNvGrpSpPr>
            <p:nvPr/>
          </p:nvGrpSpPr>
          <p:grpSpPr bwMode="auto">
            <a:xfrm>
              <a:off x="2874516" y="4325888"/>
              <a:ext cx="762000" cy="152400"/>
              <a:chOff x="2016" y="1536"/>
              <a:chExt cx="1736" cy="208"/>
            </a:xfrm>
          </p:grpSpPr>
          <p:sp>
            <p:nvSpPr>
              <p:cNvPr id="47638" name="Line 94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9" name="Line 94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0" name="Line 94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1" name="Line 94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2" name="Line 95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3" name="Line 95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4" name="Line 95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45" name="Line 95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0" name="Group 954"/>
            <p:cNvGrpSpPr>
              <a:grpSpLocks/>
            </p:cNvGrpSpPr>
            <p:nvPr/>
          </p:nvGrpSpPr>
          <p:grpSpPr bwMode="auto">
            <a:xfrm>
              <a:off x="2874516" y="4402088"/>
              <a:ext cx="762000" cy="152400"/>
              <a:chOff x="2016" y="1536"/>
              <a:chExt cx="1736" cy="208"/>
            </a:xfrm>
          </p:grpSpPr>
          <p:sp>
            <p:nvSpPr>
              <p:cNvPr id="47630" name="Line 95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1" name="Line 95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2" name="Line 95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3" name="Line 95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4" name="Line 95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5" name="Line 96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6" name="Line 96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37" name="Line 96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1" name="Group 963"/>
            <p:cNvGrpSpPr>
              <a:grpSpLocks/>
            </p:cNvGrpSpPr>
            <p:nvPr/>
          </p:nvGrpSpPr>
          <p:grpSpPr bwMode="auto">
            <a:xfrm>
              <a:off x="2874516" y="4478288"/>
              <a:ext cx="762000" cy="152400"/>
              <a:chOff x="2016" y="1536"/>
              <a:chExt cx="1736" cy="208"/>
            </a:xfrm>
          </p:grpSpPr>
          <p:sp>
            <p:nvSpPr>
              <p:cNvPr id="47622" name="Line 96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3" name="Line 96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4" name="Line 96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5" name="Line 96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6" name="Line 96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7" name="Line 96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8" name="Line 97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9" name="Line 97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2" name="Group 972"/>
            <p:cNvGrpSpPr>
              <a:grpSpLocks/>
            </p:cNvGrpSpPr>
            <p:nvPr/>
          </p:nvGrpSpPr>
          <p:grpSpPr bwMode="auto">
            <a:xfrm>
              <a:off x="2874516" y="4554488"/>
              <a:ext cx="762000" cy="152400"/>
              <a:chOff x="2016" y="1536"/>
              <a:chExt cx="1736" cy="208"/>
            </a:xfrm>
          </p:grpSpPr>
          <p:sp>
            <p:nvSpPr>
              <p:cNvPr id="47614" name="Line 97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5" name="Line 97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6" name="Line 97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7" name="Line 97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8" name="Line 97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9" name="Line 97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0" name="Line 97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21" name="Line 98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3" name="Group 981"/>
            <p:cNvGrpSpPr>
              <a:grpSpLocks/>
            </p:cNvGrpSpPr>
            <p:nvPr/>
          </p:nvGrpSpPr>
          <p:grpSpPr bwMode="auto">
            <a:xfrm>
              <a:off x="2874516" y="4630688"/>
              <a:ext cx="762000" cy="152400"/>
              <a:chOff x="2016" y="1536"/>
              <a:chExt cx="1736" cy="208"/>
            </a:xfrm>
          </p:grpSpPr>
          <p:sp>
            <p:nvSpPr>
              <p:cNvPr id="47606" name="Line 98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7" name="Line 98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8" name="Line 98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9" name="Line 98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0" name="Line 98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1" name="Line 98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2" name="Line 98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13" name="Line 98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4" name="Group 990"/>
            <p:cNvGrpSpPr>
              <a:grpSpLocks/>
            </p:cNvGrpSpPr>
            <p:nvPr/>
          </p:nvGrpSpPr>
          <p:grpSpPr bwMode="auto">
            <a:xfrm>
              <a:off x="2874516" y="4706888"/>
              <a:ext cx="762000" cy="152400"/>
              <a:chOff x="2016" y="1536"/>
              <a:chExt cx="1736" cy="208"/>
            </a:xfrm>
          </p:grpSpPr>
          <p:sp>
            <p:nvSpPr>
              <p:cNvPr id="47598" name="Line 99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9" name="Line 99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0" name="Line 99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1" name="Line 99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2" name="Line 99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3" name="Line 99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4" name="Line 99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605" name="Line 99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5" name="Group 999"/>
            <p:cNvGrpSpPr>
              <a:grpSpLocks/>
            </p:cNvGrpSpPr>
            <p:nvPr/>
          </p:nvGrpSpPr>
          <p:grpSpPr bwMode="auto">
            <a:xfrm>
              <a:off x="3636516" y="4008388"/>
              <a:ext cx="762000" cy="152400"/>
              <a:chOff x="2016" y="1536"/>
              <a:chExt cx="1736" cy="208"/>
            </a:xfrm>
          </p:grpSpPr>
          <p:sp>
            <p:nvSpPr>
              <p:cNvPr id="47590" name="Line 100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1" name="Line 100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2" name="Line 100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3" name="Line 100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4" name="Line 100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5" name="Line 100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6" name="Line 100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97" name="Line 100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6" name="Group 1008"/>
            <p:cNvGrpSpPr>
              <a:grpSpLocks/>
            </p:cNvGrpSpPr>
            <p:nvPr/>
          </p:nvGrpSpPr>
          <p:grpSpPr bwMode="auto">
            <a:xfrm>
              <a:off x="3636516" y="4084588"/>
              <a:ext cx="762000" cy="152400"/>
              <a:chOff x="2016" y="1536"/>
              <a:chExt cx="1736" cy="208"/>
            </a:xfrm>
          </p:grpSpPr>
          <p:sp>
            <p:nvSpPr>
              <p:cNvPr id="47582" name="Line 100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3" name="Line 101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4" name="Line 101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5" name="Line 101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6" name="Line 101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7" name="Line 101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8" name="Line 101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9" name="Line 101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7" name="Group 1017"/>
            <p:cNvGrpSpPr>
              <a:grpSpLocks/>
            </p:cNvGrpSpPr>
            <p:nvPr/>
          </p:nvGrpSpPr>
          <p:grpSpPr bwMode="auto">
            <a:xfrm>
              <a:off x="3636516" y="4160788"/>
              <a:ext cx="762000" cy="152400"/>
              <a:chOff x="2016" y="1536"/>
              <a:chExt cx="1736" cy="208"/>
            </a:xfrm>
          </p:grpSpPr>
          <p:sp>
            <p:nvSpPr>
              <p:cNvPr id="47574" name="Line 101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5" name="Line 101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6" name="Line 102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7" name="Line 102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8" name="Line 102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9" name="Line 102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0" name="Line 102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81" name="Line 102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8" name="Group 1026"/>
            <p:cNvGrpSpPr>
              <a:grpSpLocks/>
            </p:cNvGrpSpPr>
            <p:nvPr/>
          </p:nvGrpSpPr>
          <p:grpSpPr bwMode="auto">
            <a:xfrm>
              <a:off x="3636516" y="4236988"/>
              <a:ext cx="762000" cy="152400"/>
              <a:chOff x="2016" y="1536"/>
              <a:chExt cx="1736" cy="208"/>
            </a:xfrm>
          </p:grpSpPr>
          <p:sp>
            <p:nvSpPr>
              <p:cNvPr id="47566" name="Line 102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7" name="Line 102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8" name="Line 102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9" name="Line 103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0" name="Line 103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1" name="Line 103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2" name="Line 103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73" name="Line 103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29" name="Group 1035"/>
            <p:cNvGrpSpPr>
              <a:grpSpLocks/>
            </p:cNvGrpSpPr>
            <p:nvPr/>
          </p:nvGrpSpPr>
          <p:grpSpPr bwMode="auto">
            <a:xfrm>
              <a:off x="3636516" y="4313188"/>
              <a:ext cx="762000" cy="152400"/>
              <a:chOff x="2016" y="1536"/>
              <a:chExt cx="1736" cy="208"/>
            </a:xfrm>
          </p:grpSpPr>
          <p:sp>
            <p:nvSpPr>
              <p:cNvPr id="47558" name="Line 103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9" name="Line 103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0" name="Line 103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1" name="Line 103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2" name="Line 104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3" name="Line 104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4" name="Line 104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65" name="Line 104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0" name="Group 1044"/>
            <p:cNvGrpSpPr>
              <a:grpSpLocks/>
            </p:cNvGrpSpPr>
            <p:nvPr/>
          </p:nvGrpSpPr>
          <p:grpSpPr bwMode="auto">
            <a:xfrm>
              <a:off x="3636516" y="4389388"/>
              <a:ext cx="762000" cy="152400"/>
              <a:chOff x="2016" y="1536"/>
              <a:chExt cx="1736" cy="208"/>
            </a:xfrm>
          </p:grpSpPr>
          <p:sp>
            <p:nvSpPr>
              <p:cNvPr id="47550" name="Line 104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1" name="Line 104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2" name="Line 104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3" name="Line 104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4" name="Line 104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5" name="Line 105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6" name="Line 105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57" name="Line 105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1" name="Group 1053"/>
            <p:cNvGrpSpPr>
              <a:grpSpLocks/>
            </p:cNvGrpSpPr>
            <p:nvPr/>
          </p:nvGrpSpPr>
          <p:grpSpPr bwMode="auto">
            <a:xfrm>
              <a:off x="3636516" y="4465588"/>
              <a:ext cx="762000" cy="152400"/>
              <a:chOff x="2016" y="1536"/>
              <a:chExt cx="1736" cy="208"/>
            </a:xfrm>
          </p:grpSpPr>
          <p:sp>
            <p:nvSpPr>
              <p:cNvPr id="47542" name="Line 105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3" name="Line 105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4" name="Line 105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5" name="Line 105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6" name="Line 105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7" name="Line 105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8" name="Line 106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9" name="Line 106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2" name="Group 1062"/>
            <p:cNvGrpSpPr>
              <a:grpSpLocks/>
            </p:cNvGrpSpPr>
            <p:nvPr/>
          </p:nvGrpSpPr>
          <p:grpSpPr bwMode="auto">
            <a:xfrm>
              <a:off x="3636516" y="4541788"/>
              <a:ext cx="762000" cy="152400"/>
              <a:chOff x="2016" y="1536"/>
              <a:chExt cx="1736" cy="208"/>
            </a:xfrm>
          </p:grpSpPr>
          <p:sp>
            <p:nvSpPr>
              <p:cNvPr id="47534" name="Line 106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5" name="Line 106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6" name="Line 106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7" name="Line 106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8" name="Line 106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9" name="Line 106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0" name="Line 106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41" name="Line 107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3" name="Group 1071"/>
            <p:cNvGrpSpPr>
              <a:grpSpLocks/>
            </p:cNvGrpSpPr>
            <p:nvPr/>
          </p:nvGrpSpPr>
          <p:grpSpPr bwMode="auto">
            <a:xfrm>
              <a:off x="3636516" y="4617988"/>
              <a:ext cx="762000" cy="152400"/>
              <a:chOff x="2016" y="1536"/>
              <a:chExt cx="1736" cy="208"/>
            </a:xfrm>
          </p:grpSpPr>
          <p:sp>
            <p:nvSpPr>
              <p:cNvPr id="47526" name="Line 107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7" name="Line 107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8" name="Line 107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9" name="Line 107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0" name="Line 107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1" name="Line 107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2" name="Line 107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33" name="Line 107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4" name="Group 1080"/>
            <p:cNvGrpSpPr>
              <a:grpSpLocks/>
            </p:cNvGrpSpPr>
            <p:nvPr/>
          </p:nvGrpSpPr>
          <p:grpSpPr bwMode="auto">
            <a:xfrm>
              <a:off x="3636516" y="4694188"/>
              <a:ext cx="762000" cy="152400"/>
              <a:chOff x="2016" y="1536"/>
              <a:chExt cx="1736" cy="208"/>
            </a:xfrm>
          </p:grpSpPr>
          <p:sp>
            <p:nvSpPr>
              <p:cNvPr id="47518" name="Line 108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9" name="Line 108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0" name="Line 108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1" name="Line 108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2" name="Line 108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3" name="Line 108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4" name="Line 108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25" name="Line 108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5" name="Group 1089"/>
            <p:cNvGrpSpPr>
              <a:grpSpLocks/>
            </p:cNvGrpSpPr>
            <p:nvPr/>
          </p:nvGrpSpPr>
          <p:grpSpPr bwMode="auto">
            <a:xfrm>
              <a:off x="4385816" y="3995688"/>
              <a:ext cx="762000" cy="152400"/>
              <a:chOff x="2016" y="1536"/>
              <a:chExt cx="1736" cy="208"/>
            </a:xfrm>
          </p:grpSpPr>
          <p:sp>
            <p:nvSpPr>
              <p:cNvPr id="47510" name="Line 109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1" name="Line 109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2" name="Line 109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3" name="Line 109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4" name="Line 109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5" name="Line 109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6" name="Line 109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17" name="Line 109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6" name="Group 1098"/>
            <p:cNvGrpSpPr>
              <a:grpSpLocks/>
            </p:cNvGrpSpPr>
            <p:nvPr/>
          </p:nvGrpSpPr>
          <p:grpSpPr bwMode="auto">
            <a:xfrm>
              <a:off x="4385816" y="4071888"/>
              <a:ext cx="762000" cy="152400"/>
              <a:chOff x="2016" y="1536"/>
              <a:chExt cx="1736" cy="208"/>
            </a:xfrm>
          </p:grpSpPr>
          <p:sp>
            <p:nvSpPr>
              <p:cNvPr id="47502" name="Line 109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3" name="Line 110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4" name="Line 110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5" name="Line 110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6" name="Line 110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7" name="Line 110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8" name="Line 110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9" name="Line 110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7" name="Group 1107"/>
            <p:cNvGrpSpPr>
              <a:grpSpLocks/>
            </p:cNvGrpSpPr>
            <p:nvPr/>
          </p:nvGrpSpPr>
          <p:grpSpPr bwMode="auto">
            <a:xfrm>
              <a:off x="4385816" y="4148088"/>
              <a:ext cx="762000" cy="152400"/>
              <a:chOff x="2016" y="1536"/>
              <a:chExt cx="1736" cy="208"/>
            </a:xfrm>
          </p:grpSpPr>
          <p:sp>
            <p:nvSpPr>
              <p:cNvPr id="47494" name="Line 110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5" name="Line 110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6" name="Line 111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7" name="Line 111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8" name="Line 111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9" name="Line 111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0" name="Line 111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501" name="Line 111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8" name="Group 1116"/>
            <p:cNvGrpSpPr>
              <a:grpSpLocks/>
            </p:cNvGrpSpPr>
            <p:nvPr/>
          </p:nvGrpSpPr>
          <p:grpSpPr bwMode="auto">
            <a:xfrm>
              <a:off x="4385816" y="4224288"/>
              <a:ext cx="762000" cy="152400"/>
              <a:chOff x="2016" y="1536"/>
              <a:chExt cx="1736" cy="208"/>
            </a:xfrm>
          </p:grpSpPr>
          <p:sp>
            <p:nvSpPr>
              <p:cNvPr id="47486" name="Line 111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7" name="Line 111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8" name="Line 111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9" name="Line 112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0" name="Line 112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1" name="Line 112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2" name="Line 112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93" name="Line 112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39" name="Group 1125"/>
            <p:cNvGrpSpPr>
              <a:grpSpLocks/>
            </p:cNvGrpSpPr>
            <p:nvPr/>
          </p:nvGrpSpPr>
          <p:grpSpPr bwMode="auto">
            <a:xfrm>
              <a:off x="4385816" y="4300488"/>
              <a:ext cx="762000" cy="152400"/>
              <a:chOff x="2016" y="1536"/>
              <a:chExt cx="1736" cy="208"/>
            </a:xfrm>
          </p:grpSpPr>
          <p:sp>
            <p:nvSpPr>
              <p:cNvPr id="47478" name="Line 112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9" name="Line 112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0" name="Line 112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1" name="Line 112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2" name="Line 113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3" name="Line 113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4" name="Line 113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85" name="Line 113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0" name="Group 1134"/>
            <p:cNvGrpSpPr>
              <a:grpSpLocks/>
            </p:cNvGrpSpPr>
            <p:nvPr/>
          </p:nvGrpSpPr>
          <p:grpSpPr bwMode="auto">
            <a:xfrm>
              <a:off x="4385816" y="4376688"/>
              <a:ext cx="762000" cy="152400"/>
              <a:chOff x="2016" y="1536"/>
              <a:chExt cx="1736" cy="208"/>
            </a:xfrm>
          </p:grpSpPr>
          <p:sp>
            <p:nvSpPr>
              <p:cNvPr id="47470" name="Line 113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1" name="Line 113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2" name="Line 113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3" name="Line 113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4" name="Line 113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5" name="Line 114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6" name="Line 114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77" name="Line 114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1" name="Group 1143"/>
            <p:cNvGrpSpPr>
              <a:grpSpLocks/>
            </p:cNvGrpSpPr>
            <p:nvPr/>
          </p:nvGrpSpPr>
          <p:grpSpPr bwMode="auto">
            <a:xfrm>
              <a:off x="4385816" y="4452888"/>
              <a:ext cx="762000" cy="152400"/>
              <a:chOff x="2016" y="1536"/>
              <a:chExt cx="1736" cy="208"/>
            </a:xfrm>
          </p:grpSpPr>
          <p:sp>
            <p:nvSpPr>
              <p:cNvPr id="47462" name="Line 114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3" name="Line 114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4" name="Line 114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5" name="Line 114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6" name="Line 114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7" name="Line 114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8" name="Line 115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9" name="Line 115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2" name="Group 1152"/>
            <p:cNvGrpSpPr>
              <a:grpSpLocks/>
            </p:cNvGrpSpPr>
            <p:nvPr/>
          </p:nvGrpSpPr>
          <p:grpSpPr bwMode="auto">
            <a:xfrm>
              <a:off x="4385816" y="4529088"/>
              <a:ext cx="762000" cy="152400"/>
              <a:chOff x="2016" y="1536"/>
              <a:chExt cx="1736" cy="208"/>
            </a:xfrm>
          </p:grpSpPr>
          <p:sp>
            <p:nvSpPr>
              <p:cNvPr id="47454" name="Line 115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5" name="Line 115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6" name="Line 115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7" name="Line 115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8" name="Line 115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9" name="Line 115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0" name="Line 115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61" name="Line 116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3" name="Group 1161"/>
            <p:cNvGrpSpPr>
              <a:grpSpLocks/>
            </p:cNvGrpSpPr>
            <p:nvPr/>
          </p:nvGrpSpPr>
          <p:grpSpPr bwMode="auto">
            <a:xfrm>
              <a:off x="4385816" y="4605288"/>
              <a:ext cx="762000" cy="152400"/>
              <a:chOff x="2016" y="1536"/>
              <a:chExt cx="1736" cy="208"/>
            </a:xfrm>
          </p:grpSpPr>
          <p:sp>
            <p:nvSpPr>
              <p:cNvPr id="47446" name="Line 116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7" name="Line 116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8" name="Line 116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9" name="Line 116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0" name="Line 116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1" name="Line 116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2" name="Line 116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53" name="Line 116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4" name="Group 1170"/>
            <p:cNvGrpSpPr>
              <a:grpSpLocks/>
            </p:cNvGrpSpPr>
            <p:nvPr/>
          </p:nvGrpSpPr>
          <p:grpSpPr bwMode="auto">
            <a:xfrm>
              <a:off x="4385816" y="4681488"/>
              <a:ext cx="762000" cy="152400"/>
              <a:chOff x="2016" y="1536"/>
              <a:chExt cx="1736" cy="208"/>
            </a:xfrm>
          </p:grpSpPr>
          <p:sp>
            <p:nvSpPr>
              <p:cNvPr id="47438" name="Line 117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9" name="Line 117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0" name="Line 117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1" name="Line 117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2" name="Line 117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3" name="Line 117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4" name="Line 117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45" name="Line 117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5" name="Group 1359"/>
            <p:cNvGrpSpPr>
              <a:grpSpLocks/>
            </p:cNvGrpSpPr>
            <p:nvPr/>
          </p:nvGrpSpPr>
          <p:grpSpPr bwMode="auto">
            <a:xfrm>
              <a:off x="601216" y="3995688"/>
              <a:ext cx="762000" cy="152400"/>
              <a:chOff x="2016" y="1536"/>
              <a:chExt cx="1736" cy="208"/>
            </a:xfrm>
          </p:grpSpPr>
          <p:sp>
            <p:nvSpPr>
              <p:cNvPr id="47430" name="Line 136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1" name="Line 136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2" name="Line 136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3" name="Line 136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4" name="Line 136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5" name="Line 136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6" name="Line 136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37" name="Line 136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6" name="Group 1368"/>
            <p:cNvGrpSpPr>
              <a:grpSpLocks/>
            </p:cNvGrpSpPr>
            <p:nvPr/>
          </p:nvGrpSpPr>
          <p:grpSpPr bwMode="auto">
            <a:xfrm>
              <a:off x="601216" y="4071888"/>
              <a:ext cx="762000" cy="152400"/>
              <a:chOff x="2016" y="1536"/>
              <a:chExt cx="1736" cy="208"/>
            </a:xfrm>
          </p:grpSpPr>
          <p:sp>
            <p:nvSpPr>
              <p:cNvPr id="47422" name="Line 136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3" name="Line 137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4" name="Line 137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5" name="Line 137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6" name="Line 137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7" name="Line 137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8" name="Line 137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9" name="Line 137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7" name="Group 1377"/>
            <p:cNvGrpSpPr>
              <a:grpSpLocks/>
            </p:cNvGrpSpPr>
            <p:nvPr/>
          </p:nvGrpSpPr>
          <p:grpSpPr bwMode="auto">
            <a:xfrm>
              <a:off x="601216" y="4148088"/>
              <a:ext cx="762000" cy="152400"/>
              <a:chOff x="2016" y="1536"/>
              <a:chExt cx="1736" cy="208"/>
            </a:xfrm>
          </p:grpSpPr>
          <p:sp>
            <p:nvSpPr>
              <p:cNvPr id="47414" name="Line 137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5" name="Line 137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6" name="Line 138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7" name="Line 138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8" name="Line 138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9" name="Line 138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0" name="Line 138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21" name="Line 138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8" name="Group 1386"/>
            <p:cNvGrpSpPr>
              <a:grpSpLocks/>
            </p:cNvGrpSpPr>
            <p:nvPr/>
          </p:nvGrpSpPr>
          <p:grpSpPr bwMode="auto">
            <a:xfrm>
              <a:off x="601216" y="4224288"/>
              <a:ext cx="762000" cy="152400"/>
              <a:chOff x="2016" y="1536"/>
              <a:chExt cx="1736" cy="208"/>
            </a:xfrm>
          </p:grpSpPr>
          <p:sp>
            <p:nvSpPr>
              <p:cNvPr id="47406" name="Line 138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7" name="Line 138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8" name="Line 138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9" name="Line 139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0" name="Line 139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1" name="Line 139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2" name="Line 139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13" name="Line 139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49" name="Group 1395"/>
            <p:cNvGrpSpPr>
              <a:grpSpLocks/>
            </p:cNvGrpSpPr>
            <p:nvPr/>
          </p:nvGrpSpPr>
          <p:grpSpPr bwMode="auto">
            <a:xfrm>
              <a:off x="601216" y="4300488"/>
              <a:ext cx="762000" cy="152400"/>
              <a:chOff x="2016" y="1536"/>
              <a:chExt cx="1736" cy="208"/>
            </a:xfrm>
          </p:grpSpPr>
          <p:sp>
            <p:nvSpPr>
              <p:cNvPr id="47398" name="Line 139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9" name="Line 139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0" name="Line 139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1" name="Line 139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2" name="Line 140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3" name="Line 140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4" name="Line 140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405" name="Line 140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0" name="Group 1404"/>
            <p:cNvGrpSpPr>
              <a:grpSpLocks/>
            </p:cNvGrpSpPr>
            <p:nvPr/>
          </p:nvGrpSpPr>
          <p:grpSpPr bwMode="auto">
            <a:xfrm>
              <a:off x="601216" y="4376688"/>
              <a:ext cx="762000" cy="152400"/>
              <a:chOff x="2016" y="1536"/>
              <a:chExt cx="1736" cy="208"/>
            </a:xfrm>
          </p:grpSpPr>
          <p:sp>
            <p:nvSpPr>
              <p:cNvPr id="47390" name="Line 140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1" name="Line 140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2" name="Line 140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3" name="Line 140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4" name="Line 140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5" name="Line 141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6" name="Line 141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97" name="Line 141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1" name="Group 1413"/>
            <p:cNvGrpSpPr>
              <a:grpSpLocks/>
            </p:cNvGrpSpPr>
            <p:nvPr/>
          </p:nvGrpSpPr>
          <p:grpSpPr bwMode="auto">
            <a:xfrm>
              <a:off x="601216" y="4452888"/>
              <a:ext cx="762000" cy="152400"/>
              <a:chOff x="2016" y="1536"/>
              <a:chExt cx="1736" cy="208"/>
            </a:xfrm>
          </p:grpSpPr>
          <p:sp>
            <p:nvSpPr>
              <p:cNvPr id="47382" name="Line 141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3" name="Line 141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4" name="Line 141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5" name="Line 141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6" name="Line 141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7" name="Line 141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8" name="Line 142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9" name="Line 142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2" name="Group 1422"/>
            <p:cNvGrpSpPr>
              <a:grpSpLocks/>
            </p:cNvGrpSpPr>
            <p:nvPr/>
          </p:nvGrpSpPr>
          <p:grpSpPr bwMode="auto">
            <a:xfrm>
              <a:off x="601216" y="4529088"/>
              <a:ext cx="762000" cy="152400"/>
              <a:chOff x="2016" y="1536"/>
              <a:chExt cx="1736" cy="208"/>
            </a:xfrm>
          </p:grpSpPr>
          <p:sp>
            <p:nvSpPr>
              <p:cNvPr id="47374" name="Line 142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5" name="Line 142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6" name="Line 142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7" name="Line 142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8" name="Line 142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9" name="Line 142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0" name="Line 142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81" name="Line 143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3" name="Group 1431"/>
            <p:cNvGrpSpPr>
              <a:grpSpLocks/>
            </p:cNvGrpSpPr>
            <p:nvPr/>
          </p:nvGrpSpPr>
          <p:grpSpPr bwMode="auto">
            <a:xfrm>
              <a:off x="601216" y="4605288"/>
              <a:ext cx="762000" cy="152400"/>
              <a:chOff x="2016" y="1536"/>
              <a:chExt cx="1736" cy="208"/>
            </a:xfrm>
          </p:grpSpPr>
          <p:sp>
            <p:nvSpPr>
              <p:cNvPr id="47366" name="Line 143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7" name="Line 143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8" name="Line 143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9" name="Line 143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0" name="Line 143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1" name="Line 143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2" name="Line 143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73" name="Line 143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4" name="Group 1440"/>
            <p:cNvGrpSpPr>
              <a:grpSpLocks/>
            </p:cNvGrpSpPr>
            <p:nvPr/>
          </p:nvGrpSpPr>
          <p:grpSpPr bwMode="auto">
            <a:xfrm>
              <a:off x="601216" y="4681488"/>
              <a:ext cx="762000" cy="152400"/>
              <a:chOff x="2016" y="1536"/>
              <a:chExt cx="1736" cy="208"/>
            </a:xfrm>
          </p:grpSpPr>
          <p:sp>
            <p:nvSpPr>
              <p:cNvPr id="47358" name="Line 144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9" name="Line 144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0" name="Line 144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1" name="Line 144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2" name="Line 144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3" name="Line 144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4" name="Line 144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65" name="Line 144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5" name="Group 1449"/>
            <p:cNvGrpSpPr>
              <a:grpSpLocks/>
            </p:cNvGrpSpPr>
            <p:nvPr/>
          </p:nvGrpSpPr>
          <p:grpSpPr bwMode="auto">
            <a:xfrm>
              <a:off x="1350516" y="4008388"/>
              <a:ext cx="762000" cy="152400"/>
              <a:chOff x="2016" y="1536"/>
              <a:chExt cx="1736" cy="208"/>
            </a:xfrm>
          </p:grpSpPr>
          <p:sp>
            <p:nvSpPr>
              <p:cNvPr id="47350" name="Line 1450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1" name="Line 1451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2" name="Line 1452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3" name="Line 1453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4" name="Line 1454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5" name="Line 1455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6" name="Line 1456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57" name="Line 1457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6" name="Group 1458"/>
            <p:cNvGrpSpPr>
              <a:grpSpLocks/>
            </p:cNvGrpSpPr>
            <p:nvPr/>
          </p:nvGrpSpPr>
          <p:grpSpPr bwMode="auto">
            <a:xfrm>
              <a:off x="1350516" y="4084588"/>
              <a:ext cx="762000" cy="152400"/>
              <a:chOff x="2016" y="1536"/>
              <a:chExt cx="1736" cy="208"/>
            </a:xfrm>
          </p:grpSpPr>
          <p:sp>
            <p:nvSpPr>
              <p:cNvPr id="47342" name="Line 1459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3" name="Line 1460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4" name="Line 1461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5" name="Line 1462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6" name="Line 1463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7" name="Line 1464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8" name="Line 1465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9" name="Line 1466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7" name="Group 1467"/>
            <p:cNvGrpSpPr>
              <a:grpSpLocks/>
            </p:cNvGrpSpPr>
            <p:nvPr/>
          </p:nvGrpSpPr>
          <p:grpSpPr bwMode="auto">
            <a:xfrm>
              <a:off x="1350516" y="4160788"/>
              <a:ext cx="762000" cy="152400"/>
              <a:chOff x="2016" y="1536"/>
              <a:chExt cx="1736" cy="208"/>
            </a:xfrm>
          </p:grpSpPr>
          <p:sp>
            <p:nvSpPr>
              <p:cNvPr id="47334" name="Line 1468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5" name="Line 1469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6" name="Line 1470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7" name="Line 1471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8" name="Line 1472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9" name="Line 1473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0" name="Line 1474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41" name="Line 1475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8" name="Group 1476"/>
            <p:cNvGrpSpPr>
              <a:grpSpLocks/>
            </p:cNvGrpSpPr>
            <p:nvPr/>
          </p:nvGrpSpPr>
          <p:grpSpPr bwMode="auto">
            <a:xfrm>
              <a:off x="1350516" y="4236988"/>
              <a:ext cx="762000" cy="152400"/>
              <a:chOff x="2016" y="1536"/>
              <a:chExt cx="1736" cy="208"/>
            </a:xfrm>
          </p:grpSpPr>
          <p:sp>
            <p:nvSpPr>
              <p:cNvPr id="47326" name="Line 1477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7" name="Line 1478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8" name="Line 1479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9" name="Line 1480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0" name="Line 1481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1" name="Line 1482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2" name="Line 1483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33" name="Line 1484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59" name="Group 1485"/>
            <p:cNvGrpSpPr>
              <a:grpSpLocks/>
            </p:cNvGrpSpPr>
            <p:nvPr/>
          </p:nvGrpSpPr>
          <p:grpSpPr bwMode="auto">
            <a:xfrm>
              <a:off x="1350516" y="4313188"/>
              <a:ext cx="762000" cy="152400"/>
              <a:chOff x="2016" y="1536"/>
              <a:chExt cx="1736" cy="208"/>
            </a:xfrm>
          </p:grpSpPr>
          <p:sp>
            <p:nvSpPr>
              <p:cNvPr id="47318" name="Line 1486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9" name="Line 1487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0" name="Line 1488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1" name="Line 1489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2" name="Line 1490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3" name="Line 1491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4" name="Line 1492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25" name="Line 1493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0" name="Group 1494"/>
            <p:cNvGrpSpPr>
              <a:grpSpLocks/>
            </p:cNvGrpSpPr>
            <p:nvPr/>
          </p:nvGrpSpPr>
          <p:grpSpPr bwMode="auto">
            <a:xfrm>
              <a:off x="1350516" y="4389388"/>
              <a:ext cx="762000" cy="152400"/>
              <a:chOff x="2016" y="1536"/>
              <a:chExt cx="1736" cy="208"/>
            </a:xfrm>
          </p:grpSpPr>
          <p:sp>
            <p:nvSpPr>
              <p:cNvPr id="47310" name="Line 1495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1" name="Line 1496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2" name="Line 1497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3" name="Line 1498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4" name="Line 1499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5" name="Line 1500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6" name="Line 1501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17" name="Line 1502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1" name="Group 1503"/>
            <p:cNvGrpSpPr>
              <a:grpSpLocks/>
            </p:cNvGrpSpPr>
            <p:nvPr/>
          </p:nvGrpSpPr>
          <p:grpSpPr bwMode="auto">
            <a:xfrm>
              <a:off x="1350516" y="4465588"/>
              <a:ext cx="762000" cy="152400"/>
              <a:chOff x="2016" y="1536"/>
              <a:chExt cx="1736" cy="208"/>
            </a:xfrm>
          </p:grpSpPr>
          <p:sp>
            <p:nvSpPr>
              <p:cNvPr id="47302" name="Line 1504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3" name="Line 1505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4" name="Line 1506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5" name="Line 1507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6" name="Line 1508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7" name="Line 1509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8" name="Line 1510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9" name="Line 1511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2" name="Group 1512"/>
            <p:cNvGrpSpPr>
              <a:grpSpLocks/>
            </p:cNvGrpSpPr>
            <p:nvPr/>
          </p:nvGrpSpPr>
          <p:grpSpPr bwMode="auto">
            <a:xfrm>
              <a:off x="1350516" y="4541788"/>
              <a:ext cx="762000" cy="152400"/>
              <a:chOff x="2016" y="1536"/>
              <a:chExt cx="1736" cy="208"/>
            </a:xfrm>
          </p:grpSpPr>
          <p:sp>
            <p:nvSpPr>
              <p:cNvPr id="47294" name="Line 1513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5" name="Line 1514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6" name="Line 1515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7" name="Line 1516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8" name="Line 1517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9" name="Line 1518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0" name="Line 1519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301" name="Line 1520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3" name="Group 1521"/>
            <p:cNvGrpSpPr>
              <a:grpSpLocks/>
            </p:cNvGrpSpPr>
            <p:nvPr/>
          </p:nvGrpSpPr>
          <p:grpSpPr bwMode="auto">
            <a:xfrm>
              <a:off x="1350516" y="4617988"/>
              <a:ext cx="762000" cy="152400"/>
              <a:chOff x="2016" y="1536"/>
              <a:chExt cx="1736" cy="208"/>
            </a:xfrm>
          </p:grpSpPr>
          <p:sp>
            <p:nvSpPr>
              <p:cNvPr id="47286" name="Line 1522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7" name="Line 1523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8" name="Line 1524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9" name="Line 1525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0" name="Line 1526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1" name="Line 1527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2" name="Line 1528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93" name="Line 1529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264" name="Group 1530"/>
            <p:cNvGrpSpPr>
              <a:grpSpLocks/>
            </p:cNvGrpSpPr>
            <p:nvPr/>
          </p:nvGrpSpPr>
          <p:grpSpPr bwMode="auto">
            <a:xfrm>
              <a:off x="1350516" y="4694188"/>
              <a:ext cx="762000" cy="152400"/>
              <a:chOff x="2016" y="1536"/>
              <a:chExt cx="1736" cy="208"/>
            </a:xfrm>
          </p:grpSpPr>
          <p:sp>
            <p:nvSpPr>
              <p:cNvPr id="47278" name="Line 1531"/>
              <p:cNvSpPr>
                <a:spLocks noChangeShapeType="1"/>
              </p:cNvSpPr>
              <p:nvPr/>
            </p:nvSpPr>
            <p:spPr bwMode="auto">
              <a:xfrm>
                <a:off x="2016" y="1536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79" name="Line 1532"/>
              <p:cNvSpPr>
                <a:spLocks noChangeShapeType="1"/>
              </p:cNvSpPr>
              <p:nvPr/>
            </p:nvSpPr>
            <p:spPr bwMode="auto">
              <a:xfrm flipV="1">
                <a:off x="2256" y="1536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0" name="Line 1533"/>
              <p:cNvSpPr>
                <a:spLocks noChangeShapeType="1"/>
              </p:cNvSpPr>
              <p:nvPr/>
            </p:nvSpPr>
            <p:spPr bwMode="auto">
              <a:xfrm>
                <a:off x="244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1" name="Line 1534"/>
              <p:cNvSpPr>
                <a:spLocks noChangeShapeType="1"/>
              </p:cNvSpPr>
              <p:nvPr/>
            </p:nvSpPr>
            <p:spPr bwMode="auto">
              <a:xfrm flipV="1">
                <a:off x="268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2" name="Line 1535"/>
              <p:cNvSpPr>
                <a:spLocks noChangeShapeType="1"/>
              </p:cNvSpPr>
              <p:nvPr/>
            </p:nvSpPr>
            <p:spPr bwMode="auto">
              <a:xfrm>
                <a:off x="2888" y="1544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3" name="Line 1536"/>
              <p:cNvSpPr>
                <a:spLocks noChangeShapeType="1"/>
              </p:cNvSpPr>
              <p:nvPr/>
            </p:nvSpPr>
            <p:spPr bwMode="auto">
              <a:xfrm flipV="1">
                <a:off x="3128" y="1544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4" name="Line 1537"/>
              <p:cNvSpPr>
                <a:spLocks noChangeShapeType="1"/>
              </p:cNvSpPr>
              <p:nvPr/>
            </p:nvSpPr>
            <p:spPr bwMode="auto">
              <a:xfrm>
                <a:off x="3320" y="1552"/>
                <a:ext cx="240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285" name="Line 1538"/>
              <p:cNvSpPr>
                <a:spLocks noChangeShapeType="1"/>
              </p:cNvSpPr>
              <p:nvPr/>
            </p:nvSpPr>
            <p:spPr bwMode="auto">
              <a:xfrm flipV="1">
                <a:off x="3560" y="1552"/>
                <a:ext cx="192" cy="192"/>
              </a:xfrm>
              <a:prstGeom prst="line">
                <a:avLst/>
              </a:prstGeom>
              <a:noFill/>
              <a:ln w="25400">
                <a:solidFill>
                  <a:srgbClr val="F598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7265" name="Text Box 1764"/>
          <p:cNvSpPr txBox="1">
            <a:spLocks noChangeArrowheads="1"/>
          </p:cNvSpPr>
          <p:nvPr/>
        </p:nvSpPr>
        <p:spPr bwMode="auto">
          <a:xfrm>
            <a:off x="5836791" y="3640088"/>
            <a:ext cx="1108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            </a:t>
            </a:r>
          </a:p>
        </p:txBody>
      </p:sp>
      <p:sp>
        <p:nvSpPr>
          <p:cNvPr id="47266" name="Text Box 1765"/>
          <p:cNvSpPr txBox="1">
            <a:spLocks noChangeArrowheads="1"/>
          </p:cNvSpPr>
          <p:nvPr/>
        </p:nvSpPr>
        <p:spPr bwMode="auto">
          <a:xfrm>
            <a:off x="5293295" y="3775441"/>
            <a:ext cx="35991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2400" dirty="0">
                <a:solidFill>
                  <a:srgbClr val="080808"/>
                </a:solidFill>
                <a:latin typeface="Times New Roman" pitchFamily="18" charset="0"/>
                <a:ea typeface="SimSun" pitchFamily="2" charset="-122"/>
              </a:rPr>
              <a:t>Kernel 2: Kernel re-launch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 altLang="zh-CN" sz="2400" dirty="0">
              <a:solidFill>
                <a:srgbClr val="080808"/>
              </a:solidFill>
              <a:latin typeface="Times New Roman" pitchFamily="18" charset="0"/>
              <a:ea typeface="SimSun" pitchFamily="2" charset="-122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0372C0F-597F-D244-A25A-829509E06C74}"/>
              </a:ext>
            </a:extLst>
          </p:cNvPr>
          <p:cNvGrpSpPr/>
          <p:nvPr/>
        </p:nvGrpSpPr>
        <p:grpSpPr>
          <a:xfrm>
            <a:off x="304800" y="5738039"/>
            <a:ext cx="3212976" cy="505599"/>
            <a:chOff x="304800" y="5738039"/>
            <a:chExt cx="3212976" cy="505599"/>
          </a:xfrm>
        </p:grpSpPr>
        <p:sp>
          <p:nvSpPr>
            <p:cNvPr id="47267" name="Line 1780"/>
            <p:cNvSpPr>
              <a:spLocks noChangeShapeType="1"/>
            </p:cNvSpPr>
            <p:nvPr/>
          </p:nvSpPr>
          <p:spPr bwMode="auto">
            <a:xfrm>
              <a:off x="1143000" y="5820589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68" name="Line 1781"/>
            <p:cNvSpPr>
              <a:spLocks noChangeShapeType="1"/>
            </p:cNvSpPr>
            <p:nvPr/>
          </p:nvSpPr>
          <p:spPr bwMode="auto">
            <a:xfrm flipV="1">
              <a:off x="1247775" y="5820589"/>
              <a:ext cx="84138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69" name="Line 1782"/>
            <p:cNvSpPr>
              <a:spLocks noChangeShapeType="1"/>
            </p:cNvSpPr>
            <p:nvPr/>
          </p:nvSpPr>
          <p:spPr bwMode="auto">
            <a:xfrm>
              <a:off x="1331913" y="5826939"/>
              <a:ext cx="106362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0" name="Line 1783"/>
            <p:cNvSpPr>
              <a:spLocks noChangeShapeType="1"/>
            </p:cNvSpPr>
            <p:nvPr/>
          </p:nvSpPr>
          <p:spPr bwMode="auto">
            <a:xfrm flipV="1">
              <a:off x="1438275" y="5826939"/>
              <a:ext cx="84138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1" name="Line 1784"/>
            <p:cNvSpPr>
              <a:spLocks noChangeShapeType="1"/>
            </p:cNvSpPr>
            <p:nvPr/>
          </p:nvSpPr>
          <p:spPr bwMode="auto">
            <a:xfrm>
              <a:off x="1525588" y="5814239"/>
              <a:ext cx="104775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2" name="Line 1785"/>
            <p:cNvSpPr>
              <a:spLocks noChangeShapeType="1"/>
            </p:cNvSpPr>
            <p:nvPr/>
          </p:nvSpPr>
          <p:spPr bwMode="auto">
            <a:xfrm flipV="1">
              <a:off x="1630363" y="5814239"/>
              <a:ext cx="84137" cy="141288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3" name="Line 1786"/>
            <p:cNvSpPr>
              <a:spLocks noChangeShapeType="1"/>
            </p:cNvSpPr>
            <p:nvPr/>
          </p:nvSpPr>
          <p:spPr bwMode="auto">
            <a:xfrm>
              <a:off x="1714500" y="5820589"/>
              <a:ext cx="106363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4" name="Line 1787"/>
            <p:cNvSpPr>
              <a:spLocks noChangeShapeType="1"/>
            </p:cNvSpPr>
            <p:nvPr/>
          </p:nvSpPr>
          <p:spPr bwMode="auto">
            <a:xfrm flipV="1">
              <a:off x="1820863" y="5820589"/>
              <a:ext cx="84137" cy="139700"/>
            </a:xfrm>
            <a:prstGeom prst="line">
              <a:avLst/>
            </a:prstGeom>
            <a:noFill/>
            <a:ln w="25400">
              <a:solidFill>
                <a:srgbClr val="F5981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275" name="Rectangle 1788"/>
            <p:cNvSpPr>
              <a:spLocks noChangeArrowheads="1"/>
            </p:cNvSpPr>
            <p:nvPr/>
          </p:nvSpPr>
          <p:spPr bwMode="auto">
            <a:xfrm>
              <a:off x="304800" y="5738039"/>
              <a:ext cx="3212976" cy="505599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n-US"/>
            </a:p>
          </p:txBody>
        </p:sp>
        <p:sp>
          <p:nvSpPr>
            <p:cNvPr id="47276" name="Text Box 1789"/>
            <p:cNvSpPr txBox="1">
              <a:spLocks noChangeArrowheads="1"/>
            </p:cNvSpPr>
            <p:nvPr/>
          </p:nvSpPr>
          <p:spPr bwMode="auto">
            <a:xfrm>
              <a:off x="411162" y="5966639"/>
              <a:ext cx="295046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rgbClr val="000000"/>
                  </a:solidFill>
                  <a:latin typeface="Arial" pitchFamily="34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Arial" pitchFamily="34" charset="0"/>
                </a:defRPr>
              </a:lvl2pPr>
              <a:lvl3pPr>
                <a:defRPr sz="2000">
                  <a:solidFill>
                    <a:srgbClr val="000000"/>
                  </a:solidFill>
                  <a:latin typeface="Arial" pitchFamily="34" charset="0"/>
                </a:defRPr>
              </a:lvl3pPr>
              <a:lvl4pPr>
                <a:defRPr sz="2000">
                  <a:solidFill>
                    <a:srgbClr val="000000"/>
                  </a:solidFill>
                  <a:latin typeface="Arial" pitchFamily="34" charset="0"/>
                </a:defRPr>
              </a:lvl4pPr>
              <a:lvl5pPr>
                <a:defRPr sz="2000">
                  <a:solidFill>
                    <a:srgbClr val="000000"/>
                  </a:solidFill>
                  <a:latin typeface="Arial" pitchFamily="34" charset="0"/>
                </a:defRPr>
              </a:lvl5pPr>
              <a:lvl6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6pPr>
              <a:lvl7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7pPr>
              <a:lvl8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8pPr>
              <a:lvl9pPr eaLnBrk="0" hangingPunct="0">
                <a:buFont typeface="Arial" pitchFamily="34" charset="0"/>
                <a:defRPr sz="2000">
                  <a:solidFill>
                    <a:srgbClr val="000000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zh-TW" sz="1200" dirty="0">
                  <a:solidFill>
                    <a:schemeClr val="tx1"/>
                  </a:solidFill>
                  <a:latin typeface="Times New Roman" pitchFamily="18" charset="0"/>
                  <a:ea typeface="PMingLiU" pitchFamily="18" charset="-120"/>
                </a:rPr>
                <a:t>One-level parallel propagation (i.e., iteration)</a:t>
              </a:r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251520" y="3255981"/>
            <a:ext cx="5585271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5" name="Slide Number Placeholder 4">
            <a:extLst>
              <a:ext uri="{FF2B5EF4-FFF2-40B4-BE49-F238E27FC236}">
                <a16:creationId xmlns:a16="http://schemas.microsoft.com/office/drawing/2014/main" id="{768A8521-09E9-0348-A89F-45AFA5E86A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  <p:sp>
        <p:nvSpPr>
          <p:cNvPr id="1136" name="CuadroTexto 26">
            <a:extLst>
              <a:ext uri="{FF2B5EF4-FFF2-40B4-BE49-F238E27FC236}">
                <a16:creationId xmlns:a16="http://schemas.microsoft.com/office/drawing/2014/main" id="{669C23FE-A867-634B-A532-FF8E341317D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42702438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Persistent Threads and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Inter-Block Synchronization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64798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Persistent Thread Blocks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Combine Kernel 1 and Kernel 2</a:t>
            </a:r>
          </a:p>
          <a:p>
            <a:r>
              <a:rPr lang="en-US" sz="2400" dirty="0"/>
              <a:t>We can avoid kernel re-launch</a:t>
            </a:r>
          </a:p>
          <a:p>
            <a:r>
              <a:rPr lang="en-US" dirty="0"/>
              <a:t>We need to use persistent thread blocks</a:t>
            </a:r>
          </a:p>
          <a:p>
            <a:pPr lvl="1"/>
            <a:r>
              <a:rPr lang="en-US" dirty="0"/>
              <a:t>Kernel 2 launches (</a:t>
            </a:r>
            <a:r>
              <a:rPr lang="en-US" dirty="0" err="1"/>
              <a:t>frontier_size</a:t>
            </a:r>
            <a:r>
              <a:rPr lang="en-US" dirty="0"/>
              <a:t> / </a:t>
            </a:r>
            <a:r>
              <a:rPr lang="en-US" dirty="0" err="1"/>
              <a:t>block_size</a:t>
            </a:r>
            <a:r>
              <a:rPr lang="en-US" dirty="0"/>
              <a:t>) blocks</a:t>
            </a:r>
          </a:p>
          <a:p>
            <a:pPr lvl="1"/>
            <a:r>
              <a:rPr lang="en-US" dirty="0"/>
              <a:t>Persistent blocks: up to (</a:t>
            </a:r>
            <a:r>
              <a:rPr lang="en-US" dirty="0" err="1"/>
              <a:t>number_SMs</a:t>
            </a:r>
            <a:r>
              <a:rPr lang="en-US" dirty="0"/>
              <a:t> x </a:t>
            </a:r>
            <a:r>
              <a:rPr lang="en-US" dirty="0" err="1"/>
              <a:t>max_blocks_SM</a:t>
            </a:r>
            <a:r>
              <a:rPr lang="en-US" dirty="0"/>
              <a:t>)</a:t>
            </a:r>
          </a:p>
        </p:txBody>
      </p:sp>
      <p:pic>
        <p:nvPicPr>
          <p:cNvPr id="2" name="Imagen 1" descr="blocks_sm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90" y="3356992"/>
            <a:ext cx="2195122" cy="1800000"/>
          </a:xfrm>
          <a:prstGeom prst="rect">
            <a:avLst/>
          </a:prstGeom>
        </p:spPr>
      </p:pic>
      <p:pic>
        <p:nvPicPr>
          <p:cNvPr id="3" name="Imagen 2" descr="blocks_persistent2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56992"/>
            <a:ext cx="2083636" cy="1800000"/>
          </a:xfrm>
          <a:prstGeom prst="rect">
            <a:avLst/>
          </a:prstGeom>
        </p:spPr>
      </p:pic>
      <p:pic>
        <p:nvPicPr>
          <p:cNvPr id="7" name="Imagen 6" descr="blocks_sm2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84" y="5535458"/>
            <a:ext cx="3960000" cy="614320"/>
          </a:xfrm>
          <a:prstGeom prst="rect">
            <a:avLst/>
          </a:prstGeom>
        </p:spPr>
      </p:pic>
      <p:pic>
        <p:nvPicPr>
          <p:cNvPr id="9" name="Imagen 8" descr="blocks_persistent21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464" y="5517232"/>
            <a:ext cx="3960000" cy="634369"/>
          </a:xfrm>
          <a:prstGeom prst="rect">
            <a:avLst/>
          </a:prstGeom>
        </p:spPr>
      </p:pic>
      <p:sp>
        <p:nvSpPr>
          <p:cNvPr id="10" name="Marcador de número de diapositiva 3">
            <a:extLst>
              <a:ext uri="{FF2B5EF4-FFF2-40B4-BE49-F238E27FC236}">
                <a16:creationId xmlns:a16="http://schemas.microsoft.com/office/drawing/2014/main" id="{0F4AB57B-6693-384F-A579-139352218A3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00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Atomic-based Block Synchronization (I)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Code (simplified)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00126" y="1772816"/>
            <a:ext cx="8520346" cy="37548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// GPU kernel</a:t>
            </a:r>
          </a:p>
          <a:p>
            <a:r>
              <a:rPr lang="en-US" sz="1400" dirty="0">
                <a:latin typeface="Courier"/>
                <a:cs typeface="Courier"/>
              </a:rPr>
              <a:t> </a:t>
            </a:r>
            <a:r>
              <a:rPr lang="en-US" sz="1400" dirty="0" err="1">
                <a:latin typeface="Courier"/>
                <a:cs typeface="Courier"/>
              </a:rPr>
              <a:t>const</a:t>
            </a:r>
            <a:r>
              <a:rPr lang="en-US" sz="1400" dirty="0">
                <a:latin typeface="Courier"/>
                <a:cs typeface="Courier"/>
              </a:rPr>
              <a:t>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</a:t>
            </a:r>
            <a:r>
              <a:rPr lang="en-US" sz="1400" dirty="0" err="1">
                <a:latin typeface="Courier"/>
                <a:cs typeface="Courier"/>
              </a:rPr>
              <a:t>gtid</a:t>
            </a:r>
            <a:r>
              <a:rPr lang="en-US" sz="1400" dirty="0">
                <a:latin typeface="Courier"/>
                <a:cs typeface="Courier"/>
              </a:rPr>
              <a:t> = </a:t>
            </a:r>
            <a:r>
              <a:rPr lang="en-US" sz="1400" dirty="0" err="1">
                <a:latin typeface="Courier"/>
                <a:cs typeface="Courier"/>
              </a:rPr>
              <a:t>blockIdx.x</a:t>
            </a:r>
            <a:r>
              <a:rPr lang="en-US" sz="1400" dirty="0">
                <a:latin typeface="Courier"/>
                <a:cs typeface="Courier"/>
              </a:rPr>
              <a:t> * </a:t>
            </a:r>
            <a:r>
              <a:rPr lang="en-US" sz="1400" dirty="0" err="1">
                <a:latin typeface="Courier"/>
                <a:cs typeface="Courier"/>
              </a:rPr>
              <a:t>blockDim.x</a:t>
            </a:r>
            <a:r>
              <a:rPr lang="en-US" sz="1400" dirty="0">
                <a:latin typeface="Courier"/>
                <a:cs typeface="Courier"/>
              </a:rPr>
              <a:t> +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while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urier"/>
                <a:cs typeface="Courier"/>
              </a:rPr>
              <a:t>frontier_size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!= 0){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(node = </a:t>
            </a:r>
            <a:r>
              <a:rPr lang="en-US" sz="1400" dirty="0" err="1">
                <a:solidFill>
                  <a:srgbClr val="000000"/>
                </a:solidFill>
                <a:latin typeface="Courier"/>
                <a:cs typeface="Courier"/>
              </a:rPr>
              <a:t>gtid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; node &lt; </a:t>
            </a:r>
            <a:r>
              <a:rPr lang="en-US" sz="1400" dirty="0" err="1">
                <a:solidFill>
                  <a:srgbClr val="000000"/>
                </a:solidFill>
                <a:latin typeface="Courier"/>
                <a:cs typeface="Courier"/>
              </a:rPr>
              <a:t>frontier_size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; node += </a:t>
            </a:r>
            <a:r>
              <a:rPr lang="en-US" sz="1400" dirty="0" err="1">
                <a:solidFill>
                  <a:srgbClr val="000000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* </a:t>
            </a:r>
            <a:r>
              <a:rPr lang="en-US" sz="1400" dirty="0" err="1">
                <a:solidFill>
                  <a:srgbClr val="000000"/>
                </a:solidFill>
                <a:latin typeface="Courier"/>
                <a:cs typeface="Courier"/>
              </a:rPr>
              <a:t>gridDim.x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){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      // Visit neighbors</a:t>
            </a:r>
          </a:p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      // </a:t>
            </a:r>
            <a:r>
              <a:rPr lang="en-US" sz="1400" dirty="0" err="1">
                <a:solidFill>
                  <a:srgbClr val="9DC3E6"/>
                </a:solidFill>
                <a:latin typeface="Courier"/>
                <a:cs typeface="Courier"/>
              </a:rPr>
              <a:t>Enqueue</a:t>
            </a:r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in output queue if needed (global or local queue)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    }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    // Update </a:t>
            </a:r>
            <a:r>
              <a:rPr lang="en-US" sz="1400" dirty="0" err="1">
                <a:solidFill>
                  <a:srgbClr val="9DC3E6"/>
                </a:solidFill>
                <a:latin typeface="Courier"/>
                <a:cs typeface="Courier"/>
              </a:rPr>
              <a:t>frontier_size</a:t>
            </a:r>
            <a:endParaRPr lang="en-US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endParaRPr lang="en-US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7030A0"/>
                </a:solidFill>
                <a:latin typeface="Courier"/>
                <a:cs typeface="Courier"/>
              </a:rPr>
              <a:t>     // Global synchronization</a:t>
            </a: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}</a:t>
            </a:r>
          </a:p>
          <a:p>
            <a:endParaRPr lang="en-US" sz="1400" dirty="0">
              <a:solidFill>
                <a:srgbClr val="7F7F7F"/>
              </a:solidFill>
              <a:latin typeface="Courier"/>
              <a:cs typeface="Courier"/>
            </a:endParaRP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id="{35791B87-73EF-824B-ABCD-4FAFE396D2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008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Atomic-based Block Synchronization (II)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19261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Global synchronization (simplified)</a:t>
            </a:r>
          </a:p>
          <a:p>
            <a:pPr lvl="1"/>
            <a:r>
              <a:rPr lang="en-US" sz="2000" dirty="0"/>
              <a:t>At the end of each iteration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23528" y="1881328"/>
            <a:ext cx="8568952" cy="4500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Courier"/>
                <a:cs typeface="Courier"/>
              </a:rPr>
              <a:t> </a:t>
            </a:r>
            <a:r>
              <a:rPr lang="en-US" sz="1100" dirty="0" err="1">
                <a:solidFill>
                  <a:srgbClr val="00B050"/>
                </a:solidFill>
                <a:latin typeface="Courier"/>
                <a:cs typeface="Courier"/>
              </a:rPr>
              <a:t>const</a:t>
            </a:r>
            <a:r>
              <a:rPr lang="en-US" sz="11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1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1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100" dirty="0" err="1">
                <a:latin typeface="Courier"/>
                <a:cs typeface="Courier"/>
              </a:rPr>
              <a:t>tid</a:t>
            </a:r>
            <a:r>
              <a:rPr lang="en-US" sz="1100" dirty="0">
                <a:latin typeface="Courier"/>
                <a:cs typeface="Courier"/>
              </a:rPr>
              <a:t> = </a:t>
            </a:r>
            <a:r>
              <a:rPr lang="en-US" sz="1100" dirty="0" err="1">
                <a:latin typeface="Courier"/>
                <a:cs typeface="Courier"/>
              </a:rPr>
              <a:t>threadIdx.x</a:t>
            </a:r>
            <a:r>
              <a:rPr lang="en-US" sz="1100" dirty="0">
                <a:latin typeface="Courier"/>
                <a:cs typeface="Courier"/>
              </a:rPr>
              <a:t>;</a:t>
            </a:r>
          </a:p>
          <a:p>
            <a:r>
              <a:rPr lang="en-US" sz="11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100" dirty="0" err="1">
                <a:solidFill>
                  <a:srgbClr val="00B050"/>
                </a:solidFill>
                <a:latin typeface="Courier"/>
                <a:cs typeface="Courier"/>
              </a:rPr>
              <a:t>const</a:t>
            </a:r>
            <a:r>
              <a:rPr lang="en-US" sz="11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1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100" dirty="0">
                <a:latin typeface="Courier"/>
                <a:cs typeface="Courier"/>
              </a:rPr>
              <a:t> </a:t>
            </a:r>
            <a:r>
              <a:rPr lang="en-US" sz="1100" dirty="0" err="1">
                <a:latin typeface="Courier"/>
                <a:cs typeface="Courier"/>
              </a:rPr>
              <a:t>gtid</a:t>
            </a:r>
            <a:r>
              <a:rPr lang="en-US" sz="1100" dirty="0">
                <a:latin typeface="Courier"/>
                <a:cs typeface="Courier"/>
              </a:rPr>
              <a:t> = </a:t>
            </a:r>
            <a:r>
              <a:rPr lang="en-US" sz="1100" dirty="0" err="1">
                <a:latin typeface="Courier"/>
                <a:cs typeface="Courier"/>
              </a:rPr>
              <a:t>blockIdx.x</a:t>
            </a:r>
            <a:r>
              <a:rPr lang="en-US" sz="1100" dirty="0">
                <a:latin typeface="Courier"/>
                <a:cs typeface="Courier"/>
              </a:rPr>
              <a:t> * </a:t>
            </a:r>
            <a:r>
              <a:rPr lang="en-US" sz="1100" dirty="0" err="1">
                <a:latin typeface="Courier"/>
                <a:cs typeface="Courier"/>
              </a:rPr>
              <a:t>blockDim.x</a:t>
            </a:r>
            <a:r>
              <a:rPr lang="en-US" sz="1100" dirty="0">
                <a:latin typeface="Courier"/>
                <a:cs typeface="Courier"/>
              </a:rPr>
              <a:t> + </a:t>
            </a:r>
            <a:r>
              <a:rPr lang="en-US" sz="1100" dirty="0" err="1">
                <a:latin typeface="Courier"/>
                <a:cs typeface="Courier"/>
              </a:rPr>
              <a:t>threadIdx.x</a:t>
            </a:r>
            <a:r>
              <a:rPr lang="en-US" sz="1100" dirty="0">
                <a:latin typeface="Courier"/>
                <a:cs typeface="Courier"/>
              </a:rPr>
              <a:t>;</a:t>
            </a:r>
          </a:p>
          <a:p>
            <a:r>
              <a:rPr lang="en-US" sz="1100" dirty="0">
                <a:latin typeface="Courier"/>
                <a:cs typeface="Courier"/>
              </a:rPr>
              <a:t> </a:t>
            </a:r>
            <a:r>
              <a:rPr lang="en-US" sz="1100" dirty="0" err="1">
                <a:latin typeface="Courier"/>
                <a:cs typeface="Courier"/>
              </a:rPr>
              <a:t>atomicExch</a:t>
            </a:r>
            <a:r>
              <a:rPr lang="en-US" sz="1100" dirty="0">
                <a:latin typeface="Courier"/>
                <a:cs typeface="Courier"/>
              </a:rPr>
              <a:t>(</a:t>
            </a:r>
            <a:r>
              <a:rPr lang="en-US" sz="1100" dirty="0" err="1">
                <a:latin typeface="Courier"/>
                <a:cs typeface="Courier"/>
              </a:rPr>
              <a:t>ptr_threads_run</a:t>
            </a:r>
            <a:r>
              <a:rPr lang="en-US" sz="1100" dirty="0">
                <a:latin typeface="Courier"/>
                <a:cs typeface="Courier"/>
              </a:rPr>
              <a:t>, 0);</a:t>
            </a:r>
          </a:p>
          <a:p>
            <a:r>
              <a:rPr lang="en-US" sz="1100" dirty="0">
                <a:latin typeface="Courier"/>
                <a:cs typeface="Courier"/>
              </a:rPr>
              <a:t> </a:t>
            </a:r>
            <a:r>
              <a:rPr lang="en-US" sz="1100" dirty="0" err="1">
                <a:latin typeface="Courier"/>
                <a:cs typeface="Courier"/>
              </a:rPr>
              <a:t>atomicExch</a:t>
            </a:r>
            <a:r>
              <a:rPr lang="en-US" sz="1100" dirty="0">
                <a:latin typeface="Courier"/>
                <a:cs typeface="Courier"/>
              </a:rPr>
              <a:t>(</a:t>
            </a:r>
            <a:r>
              <a:rPr lang="en-US" sz="1100" dirty="0" err="1">
                <a:latin typeface="Courier"/>
                <a:cs typeface="Courier"/>
              </a:rPr>
              <a:t>ptr_threads_end</a:t>
            </a:r>
            <a:r>
              <a:rPr lang="en-US" sz="1100" dirty="0">
                <a:latin typeface="Courier"/>
                <a:cs typeface="Courier"/>
              </a:rPr>
              <a:t>, 0);</a:t>
            </a:r>
          </a:p>
          <a:p>
            <a:r>
              <a:rPr lang="en-US" sz="1100" dirty="0">
                <a:latin typeface="Courier"/>
                <a:cs typeface="Courier"/>
              </a:rPr>
              <a:t> </a:t>
            </a:r>
            <a:r>
              <a:rPr lang="en-US" sz="11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100" dirty="0">
                <a:latin typeface="Courier"/>
                <a:cs typeface="Courier"/>
              </a:rPr>
              <a:t> frontier = 0;</a:t>
            </a:r>
          </a:p>
          <a:p>
            <a:r>
              <a:rPr lang="en-US" sz="1100" dirty="0">
                <a:latin typeface="Courier"/>
                <a:cs typeface="Courier"/>
              </a:rPr>
              <a:t>  ...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frontier++;</a:t>
            </a:r>
          </a:p>
          <a:p>
            <a:endParaRPr lang="en-US" sz="11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1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tid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== 0){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atomicAdd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ptr_threads_end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, 1);  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// Thread block finishes iteration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}</a:t>
            </a:r>
          </a:p>
          <a:p>
            <a:endParaRPr lang="en-US" sz="11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1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gtid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== 0){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100" dirty="0">
                <a:solidFill>
                  <a:srgbClr val="CC9900"/>
                </a:solidFill>
                <a:latin typeface="Courier"/>
                <a:cs typeface="Courier"/>
              </a:rPr>
              <a:t>while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atomicAdd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ptr_threads_end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, 0) != 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gridDim.x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){;}  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// Wait until all blocks finish</a:t>
            </a:r>
          </a:p>
          <a:p>
            <a:endParaRPr lang="en-US" sz="11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atomicExch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ptr_threads_end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, 0); 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 // Reset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atomicAdd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ptr_threads_run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, 1);  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// Count iteration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}</a:t>
            </a:r>
          </a:p>
          <a:p>
            <a:endParaRPr lang="en-US" sz="11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1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tid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== 0 &amp;&amp; 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gtid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!= 0){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100" dirty="0">
                <a:solidFill>
                  <a:srgbClr val="CC9900"/>
                </a:solidFill>
                <a:latin typeface="Courier"/>
                <a:cs typeface="Courier"/>
              </a:rPr>
              <a:t>while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atomicAdd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ptr_threads_run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, 0) &lt; frontier){;}  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// Wait until </a:t>
            </a:r>
            <a:r>
              <a:rPr lang="en-US" sz="1100" dirty="0" err="1">
                <a:solidFill>
                  <a:srgbClr val="9DC3E6"/>
                </a:solidFill>
                <a:latin typeface="Courier"/>
                <a:cs typeface="Courier"/>
              </a:rPr>
              <a:t>ptr_threads_run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 is updated</a:t>
            </a: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}</a:t>
            </a:r>
          </a:p>
          <a:p>
            <a:endParaRPr lang="en-US" sz="11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 __</a:t>
            </a:r>
            <a:r>
              <a:rPr lang="en-US" sz="1100" dirty="0" err="1">
                <a:solidFill>
                  <a:srgbClr val="000000"/>
                </a:solidFill>
                <a:latin typeface="Courier"/>
                <a:cs typeface="Courier"/>
              </a:rPr>
              <a:t>syncthreads</a:t>
            </a:r>
            <a:r>
              <a:rPr lang="en-US" sz="1100" dirty="0">
                <a:solidFill>
                  <a:srgbClr val="000000"/>
                </a:solidFill>
                <a:latin typeface="Courier"/>
                <a:cs typeface="Courier"/>
              </a:rPr>
              <a:t>();  </a:t>
            </a:r>
            <a:r>
              <a:rPr lang="en-US" sz="1100" dirty="0">
                <a:solidFill>
                  <a:srgbClr val="9DC3E6"/>
                </a:solidFill>
                <a:latin typeface="Courier"/>
                <a:cs typeface="Courier"/>
              </a:rPr>
              <a:t>// Rest of threads wait here</a:t>
            </a:r>
          </a:p>
          <a:p>
            <a:endParaRPr lang="en-US" sz="11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100" dirty="0">
                <a:latin typeface="Courier"/>
                <a:cs typeface="Courier"/>
              </a:rPr>
              <a:t> ...</a:t>
            </a: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id="{38223FED-1977-B44F-88B5-BA04EBBDC7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991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Segmentation in Medical Image Analysis (I)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4525963"/>
          </a:xfrm>
        </p:spPr>
        <p:txBody>
          <a:bodyPr>
            <a:normAutofit/>
          </a:bodyPr>
          <a:lstStyle/>
          <a:p>
            <a:r>
              <a:rPr lang="en-US" sz="2400" dirty="0"/>
              <a:t>Segmentation is used to obtain the area of an organ, a tumor, etc.</a:t>
            </a: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id="{35791B87-73EF-824B-ABCD-4FAFE396D2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57</a:t>
            </a:fld>
            <a:endParaRPr lang="en-US" alt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4E6B7-7F7D-5E4B-A743-3EBF43529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340" y="1844824"/>
            <a:ext cx="6579320" cy="4320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C8BEA-7688-4841-B781-C5BDA81AA363}"/>
              </a:ext>
            </a:extLst>
          </p:cNvPr>
          <p:cNvSpPr txBox="1"/>
          <p:nvPr/>
        </p:nvSpPr>
        <p:spPr>
          <a:xfrm>
            <a:off x="179512" y="6381328"/>
            <a:ext cx="696857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“Fast Parallel Vessel Segmentation,” CMPB 2020</a:t>
            </a:r>
          </a:p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“GPU Acceleration of Liver Enhancement for Tumor Segmentation,” CMPB 2020</a:t>
            </a:r>
          </a:p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“Accelerating Chan-</a:t>
            </a:r>
            <a:r>
              <a:rPr lang="en-US" altLang="ja-JP" sz="900" dirty="0" err="1">
                <a:ea typeface="ＭＳ Ｐゴシック" panose="020B0600070205080204" pitchFamily="34" charset="-128"/>
              </a:rPr>
              <a:t>Vese</a:t>
            </a:r>
            <a:r>
              <a:rPr lang="en-US" altLang="ja-JP" sz="900" dirty="0">
                <a:ea typeface="ＭＳ Ｐゴシック" panose="020B0600070205080204" pitchFamily="34" charset="-128"/>
              </a:rPr>
              <a:t> Model with Cross-modality Guided Contrast Enhancement for Liver Segmentation,” CBM 2020</a:t>
            </a:r>
          </a:p>
        </p:txBody>
      </p:sp>
    </p:spTree>
    <p:extLst>
      <p:ext uri="{BB962C8B-B14F-4D97-AF65-F5344CB8AC3E}">
        <p14:creationId xmlns:p14="http://schemas.microsoft.com/office/powerpoint/2010/main" val="24337001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Segmentation in Medical Image Analysis (II)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4525963"/>
          </a:xfrm>
        </p:spPr>
        <p:txBody>
          <a:bodyPr>
            <a:normAutofit/>
          </a:bodyPr>
          <a:lstStyle/>
          <a:p>
            <a:r>
              <a:rPr lang="en-US" sz="2400" dirty="0"/>
              <a:t>Seeded region growing is an algorithm for segmentation</a:t>
            </a:r>
          </a:p>
          <a:p>
            <a:pPr lvl="1"/>
            <a:r>
              <a:rPr lang="en-US" dirty="0"/>
              <a:t>Dynamic data extraction as the region grows</a:t>
            </a: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id="{35791B87-73EF-824B-ABCD-4FAFE396D2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58</a:t>
            </a:fld>
            <a:endParaRPr lang="en-US" alt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6D0573-4095-B04D-B2AE-C064224E96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514" y="1916832"/>
            <a:ext cx="6082973" cy="41741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734A893-DBF2-D14A-AF11-CA99AD671339}"/>
              </a:ext>
            </a:extLst>
          </p:cNvPr>
          <p:cNvSpPr txBox="1"/>
          <p:nvPr/>
        </p:nvSpPr>
        <p:spPr>
          <a:xfrm>
            <a:off x="179512" y="6381328"/>
            <a:ext cx="696857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“Fast Parallel Vessel Segmentation,” CMPB 2020</a:t>
            </a:r>
          </a:p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“GPU Acceleration of Liver Enhancement for Tumor Segmentation,” CMPB 2020</a:t>
            </a:r>
          </a:p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“Accelerating Chan-</a:t>
            </a:r>
            <a:r>
              <a:rPr lang="en-US" altLang="ja-JP" sz="900" dirty="0" err="1">
                <a:ea typeface="ＭＳ Ｐゴシック" panose="020B0600070205080204" pitchFamily="34" charset="-128"/>
              </a:rPr>
              <a:t>Vese</a:t>
            </a:r>
            <a:r>
              <a:rPr lang="en-US" altLang="ja-JP" sz="900" dirty="0">
                <a:ea typeface="ＭＳ Ｐゴシック" panose="020B0600070205080204" pitchFamily="34" charset="-128"/>
              </a:rPr>
              <a:t> Model with Cross-modality Guided Contrast Enhancement for Liver Segmentation,” CBM 2020</a:t>
            </a:r>
          </a:p>
        </p:txBody>
      </p:sp>
    </p:spTree>
    <p:extLst>
      <p:ext uri="{BB962C8B-B14F-4D97-AF65-F5344CB8AC3E}">
        <p14:creationId xmlns:p14="http://schemas.microsoft.com/office/powerpoint/2010/main" val="421291510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1305900" y="1147504"/>
            <a:ext cx="3573300" cy="50178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CPU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6413750" y="1147504"/>
            <a:ext cx="1583100" cy="49935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GPU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6535800" y="3513229"/>
            <a:ext cx="1331400" cy="8769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SRG Kernel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4179600" y="4900429"/>
            <a:ext cx="699600" cy="4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Yes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8" name="Google Shape;58;p13"/>
          <p:cNvSpPr/>
          <p:nvPr/>
        </p:nvSpPr>
        <p:spPr>
          <a:xfrm>
            <a:off x="1406392" y="4702532"/>
            <a:ext cx="804000" cy="5016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Stop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2326800" y="4894958"/>
            <a:ext cx="603300" cy="35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No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4859881" y="4493029"/>
            <a:ext cx="1561200" cy="43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Launch Kernel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4862825" y="2580101"/>
            <a:ext cx="1561200" cy="58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Terminate Kernel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" name="Google Shape;62;p13"/>
          <p:cNvSpPr/>
          <p:nvPr/>
        </p:nvSpPr>
        <p:spPr>
          <a:xfrm>
            <a:off x="2962791" y="4375871"/>
            <a:ext cx="1184700" cy="11469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Can Region   Grow?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3" name="Google Shape;63;p13"/>
          <p:cNvSpPr/>
          <p:nvPr/>
        </p:nvSpPr>
        <p:spPr>
          <a:xfrm>
            <a:off x="2745125" y="2263904"/>
            <a:ext cx="1583100" cy="4353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Set a Seed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4" name="Google Shape;64;p13"/>
          <p:cNvSpPr/>
          <p:nvPr/>
        </p:nvSpPr>
        <p:spPr>
          <a:xfrm>
            <a:off x="3117748" y="1273304"/>
            <a:ext cx="836700" cy="4353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Start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5" name="Google Shape;65;p13"/>
          <p:cNvSpPr/>
          <p:nvPr/>
        </p:nvSpPr>
        <p:spPr>
          <a:xfrm>
            <a:off x="3443798" y="1708604"/>
            <a:ext cx="195600" cy="549600"/>
          </a:xfrm>
          <a:prstGeom prst="downArrow">
            <a:avLst>
              <a:gd name="adj1" fmla="val 40488"/>
              <a:gd name="adj2" fmla="val 38445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" name="Google Shape;66;p13"/>
          <p:cNvSpPr/>
          <p:nvPr/>
        </p:nvSpPr>
        <p:spPr>
          <a:xfrm>
            <a:off x="3443800" y="2699204"/>
            <a:ext cx="195600" cy="1676700"/>
          </a:xfrm>
          <a:prstGeom prst="downArrow">
            <a:avLst>
              <a:gd name="adj1" fmla="val 35094"/>
              <a:gd name="adj2" fmla="val 45487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7" name="Google Shape;67;p13"/>
          <p:cNvSpPr/>
          <p:nvPr/>
        </p:nvSpPr>
        <p:spPr>
          <a:xfrm rot="5400000">
            <a:off x="2488815" y="4583954"/>
            <a:ext cx="195600" cy="742500"/>
          </a:xfrm>
          <a:prstGeom prst="downArrow">
            <a:avLst>
              <a:gd name="adj1" fmla="val 35480"/>
              <a:gd name="adj2" fmla="val 50000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" name="Google Shape;68;p13"/>
          <p:cNvSpPr/>
          <p:nvPr/>
        </p:nvSpPr>
        <p:spPr>
          <a:xfrm>
            <a:off x="4147500" y="4390129"/>
            <a:ext cx="3227100" cy="613200"/>
          </a:xfrm>
          <a:prstGeom prst="bentUpArrow">
            <a:avLst>
              <a:gd name="adj1" fmla="val 11211"/>
              <a:gd name="adj2" fmla="val 28814"/>
              <a:gd name="adj3" fmla="val 25000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9" name="Google Shape;69;p13"/>
          <p:cNvSpPr/>
          <p:nvPr/>
        </p:nvSpPr>
        <p:spPr>
          <a:xfrm rot="-5400000">
            <a:off x="5100751" y="1367979"/>
            <a:ext cx="622500" cy="3672000"/>
          </a:xfrm>
          <a:prstGeom prst="bentUpArrow">
            <a:avLst>
              <a:gd name="adj1" fmla="val 12676"/>
              <a:gd name="adj2" fmla="val 25000"/>
              <a:gd name="adj3" fmla="val 23915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" name="CuadroTexto 26">
            <a:extLst>
              <a:ext uri="{FF2B5EF4-FFF2-40B4-BE49-F238E27FC236}">
                <a16:creationId xmlns:a16="http://schemas.microsoft.com/office/drawing/2014/main" id="{B54487E9-E40A-5D4C-AD01-554092B80AB7}"/>
              </a:ext>
            </a:extLst>
          </p:cNvPr>
          <p:cNvSpPr txBox="1"/>
          <p:nvPr/>
        </p:nvSpPr>
        <p:spPr>
          <a:xfrm>
            <a:off x="228600" y="6495225"/>
            <a:ext cx="13436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Nitin </a:t>
            </a:r>
            <a:r>
              <a:rPr lang="en-US" sz="800" dirty="0" err="1"/>
              <a:t>Satpute</a:t>
            </a:r>
            <a:endParaRPr lang="en-US" sz="800" dirty="0"/>
          </a:p>
        </p:txBody>
      </p:sp>
      <p:sp>
        <p:nvSpPr>
          <p:cNvPr id="19" name="Título 5">
            <a:extLst>
              <a:ext uri="{FF2B5EF4-FFF2-40B4-BE49-F238E27FC236}">
                <a16:creationId xmlns:a16="http://schemas.microsoft.com/office/drawing/2014/main" id="{4F699FF6-D800-1E49-9C61-F9C0EB6BA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 anchor="ctr">
            <a:noAutofit/>
          </a:bodyPr>
          <a:lstStyle/>
          <a:p>
            <a:r>
              <a:rPr lang="en-US" sz="3000" dirty="0"/>
              <a:t>Region Growing with Kernel Termination and Relaunch</a:t>
            </a:r>
            <a:endParaRPr lang="es-ES_tradnl" sz="3000" dirty="0"/>
          </a:p>
        </p:txBody>
      </p:sp>
      <p:sp>
        <p:nvSpPr>
          <p:cNvPr id="21" name="Marcador de número de diapositiva 3">
            <a:extLst>
              <a:ext uri="{FF2B5EF4-FFF2-40B4-BE49-F238E27FC236}">
                <a16:creationId xmlns:a16="http://schemas.microsoft.com/office/drawing/2014/main" id="{B9DA35A6-FFE4-FA4A-8880-828D2D8F74EE}"/>
              </a:ext>
            </a:extLst>
          </p:cNvPr>
          <p:cNvSpPr txBox="1">
            <a:spLocks/>
          </p:cNvSpPr>
          <p:nvPr/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23594FA-E141-4234-AE05-360401972BE7}" type="slidenum">
              <a:rPr lang="en-US" altLang="en-US" sz="1600" smtClean="0">
                <a:latin typeface="Garamond" panose="02020404030301010803" pitchFamily="18" charset="0"/>
              </a:rPr>
              <a:pPr algn="r"/>
              <a:t>59</a:t>
            </a:fld>
            <a:endParaRPr lang="en-US" altLang="en-US" sz="16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Computation</a:t>
            </a:r>
          </a:p>
        </p:txBody>
      </p:sp>
      <p:sp>
        <p:nvSpPr>
          <p:cNvPr id="5427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Histogram is a frequently used computation for </a:t>
            </a:r>
            <a:r>
              <a:rPr lang="en-US" dirty="0">
                <a:solidFill>
                  <a:srgbClr val="00B050"/>
                </a:solidFill>
              </a:rPr>
              <a:t>reducing the dimensionality and extracting notable features </a:t>
            </a:r>
            <a:r>
              <a:rPr lang="en-US" dirty="0"/>
              <a:t>and patterns from large data sets</a:t>
            </a:r>
          </a:p>
          <a:p>
            <a:pPr lvl="1"/>
            <a:r>
              <a:rPr lang="en-US" dirty="0"/>
              <a:t>Feature extraction for object recognition in images</a:t>
            </a:r>
          </a:p>
          <a:p>
            <a:pPr lvl="1"/>
            <a:r>
              <a:rPr lang="en-US" dirty="0"/>
              <a:t>Fraud detection in credit card transactions</a:t>
            </a:r>
          </a:p>
          <a:p>
            <a:pPr lvl="1"/>
            <a:r>
              <a:rPr lang="en-US" dirty="0"/>
              <a:t>Correlating heavenly object movements in astrophysics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Basic histograms - for </a:t>
            </a:r>
            <a:r>
              <a:rPr lang="en-US" dirty="0">
                <a:solidFill>
                  <a:srgbClr val="0070C0"/>
                </a:solidFill>
              </a:rPr>
              <a:t>each element in the data set, use the value to identify a “bin” to increment</a:t>
            </a:r>
          </a:p>
          <a:p>
            <a:pPr lvl="1"/>
            <a:r>
              <a:rPr lang="en-US" dirty="0"/>
              <a:t>Divide possible input value range into “bins”</a:t>
            </a:r>
          </a:p>
          <a:p>
            <a:pPr lvl="1"/>
            <a:r>
              <a:rPr lang="en-US" dirty="0"/>
              <a:t>Associate a counter to each bin</a:t>
            </a:r>
          </a:p>
          <a:p>
            <a:pPr lvl="1"/>
            <a:r>
              <a:rPr lang="en-US" dirty="0"/>
              <a:t>For each input element, examine its value and determine the bin it falls into and increment the counter for that bin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4378F-8AD8-8946-ACCE-F7A0E9C78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09865BEE-1DFF-3E4F-995A-40BA3358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875380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/>
          <p:nvPr/>
        </p:nvSpPr>
        <p:spPr>
          <a:xfrm>
            <a:off x="4319225" y="1168954"/>
            <a:ext cx="3568500" cy="49842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GPU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" name="Google Shape;75;p14"/>
          <p:cNvSpPr/>
          <p:nvPr/>
        </p:nvSpPr>
        <p:spPr>
          <a:xfrm>
            <a:off x="1305600" y="1156804"/>
            <a:ext cx="1542000" cy="5008500"/>
          </a:xfrm>
          <a:prstGeom prst="roundRect">
            <a:avLst>
              <a:gd name="adj" fmla="val 16667"/>
            </a:avLst>
          </a:prstGeom>
          <a:solidFill>
            <a:srgbClr val="CFE2F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CPU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6" name="Google Shape;76;p14"/>
          <p:cNvSpPr/>
          <p:nvPr/>
        </p:nvSpPr>
        <p:spPr>
          <a:xfrm>
            <a:off x="4889125" y="1361079"/>
            <a:ext cx="1212000" cy="7881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SRG Kernel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7" name="Google Shape;77;p14"/>
          <p:cNvSpPr txBox="1"/>
          <p:nvPr/>
        </p:nvSpPr>
        <p:spPr>
          <a:xfrm>
            <a:off x="4812919" y="2363798"/>
            <a:ext cx="693300" cy="5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Yes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8" name="Google Shape;78;p14"/>
          <p:cNvSpPr/>
          <p:nvPr/>
        </p:nvSpPr>
        <p:spPr>
          <a:xfrm>
            <a:off x="1550000" y="3281015"/>
            <a:ext cx="921600" cy="7707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Set a Seed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9" name="Google Shape;79;p14"/>
          <p:cNvSpPr txBox="1"/>
          <p:nvPr/>
        </p:nvSpPr>
        <p:spPr>
          <a:xfrm>
            <a:off x="2951564" y="3200813"/>
            <a:ext cx="1303200" cy="5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Launch Kernel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0" name="Google Shape;80;p14"/>
          <p:cNvSpPr txBox="1"/>
          <p:nvPr/>
        </p:nvSpPr>
        <p:spPr>
          <a:xfrm>
            <a:off x="2855997" y="4869086"/>
            <a:ext cx="1458000" cy="40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Terminate Kernel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1" name="Google Shape;81;p14"/>
          <p:cNvSpPr/>
          <p:nvPr/>
        </p:nvSpPr>
        <p:spPr>
          <a:xfrm>
            <a:off x="4880700" y="3041629"/>
            <a:ext cx="1234500" cy="12507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Can Region Grow? 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2" name="Google Shape;82;p14"/>
          <p:cNvSpPr/>
          <p:nvPr/>
        </p:nvSpPr>
        <p:spPr>
          <a:xfrm>
            <a:off x="6982075" y="2339954"/>
            <a:ext cx="757200" cy="708600"/>
          </a:xfrm>
          <a:prstGeom prst="roundRect">
            <a:avLst>
              <a:gd name="adj" fmla="val 16667"/>
            </a:avLst>
          </a:prstGeom>
          <a:solidFill>
            <a:srgbClr val="C9DAF8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IBS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3" name="Google Shape;83;p14"/>
          <p:cNvSpPr txBox="1"/>
          <p:nvPr/>
        </p:nvSpPr>
        <p:spPr>
          <a:xfrm>
            <a:off x="4902958" y="4317723"/>
            <a:ext cx="617700" cy="5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No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" name="Google Shape;84;p14"/>
          <p:cNvSpPr/>
          <p:nvPr/>
        </p:nvSpPr>
        <p:spPr>
          <a:xfrm>
            <a:off x="1550000" y="5121880"/>
            <a:ext cx="921300" cy="4560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Stop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5" name="Google Shape;85;p14"/>
          <p:cNvSpPr/>
          <p:nvPr/>
        </p:nvSpPr>
        <p:spPr>
          <a:xfrm>
            <a:off x="1550000" y="1487731"/>
            <a:ext cx="921600" cy="574500"/>
          </a:xfrm>
          <a:prstGeom prst="roundRect">
            <a:avLst>
              <a:gd name="adj" fmla="val 16667"/>
            </a:avLst>
          </a:prstGeom>
          <a:solidFill>
            <a:srgbClr val="D5A6B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Start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4"/>
          <p:cNvSpPr/>
          <p:nvPr/>
        </p:nvSpPr>
        <p:spPr>
          <a:xfrm>
            <a:off x="5582425" y="4528204"/>
            <a:ext cx="2272500" cy="7086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buClr>
                <a:schemeClr val="dk1"/>
              </a:buClr>
              <a:buSzPts val="1100"/>
            </a:pPr>
            <a:r>
              <a:rPr lang="en" sz="2400">
                <a:latin typeface="Times New Roman"/>
                <a:ea typeface="Times New Roman"/>
                <a:cs typeface="Times New Roman"/>
                <a:sym typeface="Times New Roman"/>
              </a:rPr>
              <a:t>IBS-Inter Block Synchronization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/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7" name="Google Shape;87;p14"/>
          <p:cNvSpPr/>
          <p:nvPr/>
        </p:nvSpPr>
        <p:spPr>
          <a:xfrm>
            <a:off x="1914625" y="2063650"/>
            <a:ext cx="195600" cy="1217400"/>
          </a:xfrm>
          <a:prstGeom prst="downArrow">
            <a:avLst>
              <a:gd name="adj1" fmla="val 30444"/>
              <a:gd name="adj2" fmla="val 38445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" name="Google Shape;88;p14"/>
          <p:cNvSpPr/>
          <p:nvPr/>
        </p:nvSpPr>
        <p:spPr>
          <a:xfrm rot="-5400000">
            <a:off x="3577901" y="2464279"/>
            <a:ext cx="195600" cy="2400000"/>
          </a:xfrm>
          <a:prstGeom prst="downArrow">
            <a:avLst>
              <a:gd name="adj1" fmla="val 26431"/>
              <a:gd name="adj2" fmla="val 38445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9" name="Google Shape;89;p14"/>
          <p:cNvSpPr/>
          <p:nvPr/>
        </p:nvSpPr>
        <p:spPr>
          <a:xfrm rot="10800000">
            <a:off x="5396375" y="2149404"/>
            <a:ext cx="195600" cy="895500"/>
          </a:xfrm>
          <a:prstGeom prst="downArrow">
            <a:avLst>
              <a:gd name="adj1" fmla="val 20544"/>
              <a:gd name="adj2" fmla="val 38445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Google Shape;90;p14"/>
          <p:cNvSpPr/>
          <p:nvPr/>
        </p:nvSpPr>
        <p:spPr>
          <a:xfrm rot="10800000">
            <a:off x="2471000" y="4291754"/>
            <a:ext cx="3059100" cy="1187100"/>
          </a:xfrm>
          <a:prstGeom prst="bentArrow">
            <a:avLst>
              <a:gd name="adj1" fmla="val 4887"/>
              <a:gd name="adj2" fmla="val 11772"/>
              <a:gd name="adj3" fmla="val 10997"/>
              <a:gd name="adj4" fmla="val 43750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1" name="Google Shape;91;p14"/>
          <p:cNvSpPr/>
          <p:nvPr/>
        </p:nvSpPr>
        <p:spPr>
          <a:xfrm rot="10800000">
            <a:off x="6120925" y="3053854"/>
            <a:ext cx="1261200" cy="673200"/>
          </a:xfrm>
          <a:prstGeom prst="bentArrow">
            <a:avLst>
              <a:gd name="adj1" fmla="val 6667"/>
              <a:gd name="adj2" fmla="val 11772"/>
              <a:gd name="adj3" fmla="val 10997"/>
              <a:gd name="adj4" fmla="val 43750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2" name="Google Shape;92;p14"/>
          <p:cNvSpPr/>
          <p:nvPr/>
        </p:nvSpPr>
        <p:spPr>
          <a:xfrm rot="5400000">
            <a:off x="6485075" y="1358054"/>
            <a:ext cx="596400" cy="1356000"/>
          </a:xfrm>
          <a:prstGeom prst="bentArrow">
            <a:avLst>
              <a:gd name="adj1" fmla="val 6667"/>
              <a:gd name="adj2" fmla="val 12828"/>
              <a:gd name="adj3" fmla="val 9758"/>
              <a:gd name="adj4" fmla="val 46889"/>
            </a:avLst>
          </a:prstGeom>
          <a:solidFill>
            <a:srgbClr val="0C343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" name="CuadroTexto 26">
            <a:extLst>
              <a:ext uri="{FF2B5EF4-FFF2-40B4-BE49-F238E27FC236}">
                <a16:creationId xmlns:a16="http://schemas.microsoft.com/office/drawing/2014/main" id="{82CC71CA-7D45-9049-9F00-200DE187A729}"/>
              </a:ext>
            </a:extLst>
          </p:cNvPr>
          <p:cNvSpPr txBox="1"/>
          <p:nvPr/>
        </p:nvSpPr>
        <p:spPr>
          <a:xfrm>
            <a:off x="228600" y="6495225"/>
            <a:ext cx="13436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Nitin </a:t>
            </a:r>
            <a:r>
              <a:rPr lang="en-US" sz="800" dirty="0" err="1"/>
              <a:t>Satpute</a:t>
            </a:r>
            <a:endParaRPr lang="en-US" sz="800" dirty="0"/>
          </a:p>
        </p:txBody>
      </p:sp>
      <p:sp>
        <p:nvSpPr>
          <p:cNvPr id="22" name="Título 5">
            <a:extLst>
              <a:ext uri="{FF2B5EF4-FFF2-40B4-BE49-F238E27FC236}">
                <a16:creationId xmlns:a16="http://schemas.microsoft.com/office/drawing/2014/main" id="{BE3E456C-6EFF-B24D-A51D-8472B4A3B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 anchor="ctr">
            <a:noAutofit/>
          </a:bodyPr>
          <a:lstStyle/>
          <a:p>
            <a:r>
              <a:rPr lang="en-US" sz="3200" dirty="0"/>
              <a:t>Region Growing with Inter-Block Synchronization</a:t>
            </a:r>
            <a:endParaRPr lang="es-ES_tradnl" sz="3200" dirty="0"/>
          </a:p>
        </p:txBody>
      </p:sp>
      <p:sp>
        <p:nvSpPr>
          <p:cNvPr id="23" name="Marcador de número de diapositiva 3">
            <a:extLst>
              <a:ext uri="{FF2B5EF4-FFF2-40B4-BE49-F238E27FC236}">
                <a16:creationId xmlns:a16="http://schemas.microsoft.com/office/drawing/2014/main" id="{806CBEF5-77AF-E54C-A57E-22E684F384F5}"/>
              </a:ext>
            </a:extLst>
          </p:cNvPr>
          <p:cNvSpPr txBox="1">
            <a:spLocks/>
          </p:cNvSpPr>
          <p:nvPr/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23594FA-E141-4234-AE05-360401972BE7}" type="slidenum">
              <a:rPr lang="en-US" altLang="en-US" sz="1600" smtClean="0">
                <a:latin typeface="Garamond" panose="02020404030301010803" pitchFamily="18" charset="0"/>
              </a:rPr>
              <a:pPr algn="r"/>
              <a:t>60</a:t>
            </a:fld>
            <a:endParaRPr lang="en-US" altLang="en-US" sz="1600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200" dirty="0"/>
              <a:t>Inter-Block Synchronization for Image Segmentation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D0BF9A-08A7-B946-8723-16FB8F060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41" y="944904"/>
            <a:ext cx="7371001" cy="162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2C80F1-9C5E-0245-886E-19F47D185B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40" y="2961128"/>
            <a:ext cx="6000292" cy="16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B8A5D1-9D6A-594A-9347-7CFBB4D3EB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441" y="4941288"/>
            <a:ext cx="6191999" cy="108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BF661C-31D3-744B-B777-7A551C9B36F4}"/>
              </a:ext>
            </a:extLst>
          </p:cNvPr>
          <p:cNvSpPr txBox="1"/>
          <p:nvPr/>
        </p:nvSpPr>
        <p:spPr>
          <a:xfrm>
            <a:off x="339730" y="6021288"/>
            <a:ext cx="7040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“Accelerating Chan-</a:t>
            </a:r>
            <a:r>
              <a:rPr lang="en-US" altLang="ja-JP" sz="900" dirty="0" err="1">
                <a:ea typeface="ＭＳ Ｐゴシック" panose="020B0600070205080204" pitchFamily="34" charset="-128"/>
              </a:rPr>
              <a:t>Vese</a:t>
            </a:r>
            <a:r>
              <a:rPr lang="en-US" altLang="ja-JP" sz="900" dirty="0">
                <a:ea typeface="ＭＳ Ｐゴシック" panose="020B0600070205080204" pitchFamily="34" charset="-128"/>
              </a:rPr>
              <a:t> Model with Cross-modality Guided Contrast Enhancement for Liver Segmentation,” CBM 2020. </a:t>
            </a:r>
          </a:p>
          <a:p>
            <a:r>
              <a:rPr lang="en-US" altLang="ja-JP" sz="900" dirty="0">
                <a:solidFill>
                  <a:srgbClr val="0000FF"/>
                </a:solidFill>
                <a:ea typeface="ＭＳ Ｐゴシック" panose="020B0600070205080204" pitchFamily="34" charset="-128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https://doi.org/10.1016/j.compbiomed.2020.103930</a:t>
            </a:r>
            <a:endParaRPr lang="en-US" altLang="ja-JP" sz="9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6970947-E84C-0449-87A0-483470625D89}"/>
              </a:ext>
            </a:extLst>
          </p:cNvPr>
          <p:cNvSpPr txBox="1"/>
          <p:nvPr/>
        </p:nvSpPr>
        <p:spPr>
          <a:xfrm>
            <a:off x="331912" y="2550096"/>
            <a:ext cx="574548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“Fast Parallel Vessel Segmentation,” CMPB 2020. </a:t>
            </a:r>
            <a:r>
              <a:rPr lang="en-US" altLang="ja-JP" sz="900" dirty="0">
                <a:solidFill>
                  <a:srgbClr val="0000FF"/>
                </a:solidFill>
                <a:ea typeface="ＭＳ Ｐゴシック" panose="020B0600070205080204" pitchFamily="34" charset="-128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https://doi.org/10.1016/j.cmpb.2020.105430</a:t>
            </a:r>
            <a:endParaRPr lang="en-US" altLang="ja-JP" sz="9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9C124E-F442-C14A-8569-CD5372DFEAAF}"/>
              </a:ext>
            </a:extLst>
          </p:cNvPr>
          <p:cNvSpPr txBox="1"/>
          <p:nvPr/>
        </p:nvSpPr>
        <p:spPr>
          <a:xfrm>
            <a:off x="331912" y="4581128"/>
            <a:ext cx="73356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900" dirty="0" err="1">
                <a:ea typeface="ＭＳ Ｐゴシック" panose="020B0600070205080204" pitchFamily="34" charset="-128"/>
              </a:rPr>
              <a:t>Satpute</a:t>
            </a:r>
            <a:r>
              <a:rPr lang="en-US" altLang="ja-JP" sz="900" dirty="0">
                <a:ea typeface="ＭＳ Ｐゴシック" panose="020B0600070205080204" pitchFamily="34" charset="-128"/>
              </a:rPr>
              <a:t> et al., “GPU Acceleration of Liver Enhancement for Tumor Segmentation,” CMPB 2020. </a:t>
            </a:r>
            <a:r>
              <a:rPr lang="en-US" altLang="ja-JP" sz="900" dirty="0">
                <a:solidFill>
                  <a:srgbClr val="0000FF"/>
                </a:solidFill>
                <a:ea typeface="ＭＳ Ｐゴシック" panose="020B0600070205080204" pitchFamily="34" charset="-128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https://doi.org/10.1016/j.cmpb.2019.105285</a:t>
            </a:r>
            <a:endParaRPr lang="en-US" altLang="ja-JP" sz="9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61661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Collaborative Implementation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22377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BFS on CPU or GPU?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Motivation</a:t>
            </a:r>
          </a:p>
          <a:p>
            <a:pPr lvl="1"/>
            <a:r>
              <a:rPr lang="en-US" sz="2000" dirty="0">
                <a:solidFill>
                  <a:srgbClr val="C00000"/>
                </a:solidFill>
              </a:rPr>
              <a:t>Small-sized frontiers underutilize GPU resources</a:t>
            </a:r>
          </a:p>
          <a:p>
            <a:pPr lvl="2"/>
            <a:r>
              <a:rPr lang="en-US" dirty="0"/>
              <a:t>NVIDIA Jetson TX1 (4 ARMv8 CPU cores + 2 GPU cores)</a:t>
            </a:r>
          </a:p>
          <a:p>
            <a:pPr lvl="2"/>
            <a:r>
              <a:rPr lang="en-US" sz="1800" dirty="0"/>
              <a:t>New York City roads</a:t>
            </a:r>
          </a:p>
        </p:txBody>
      </p:sp>
      <p:pic>
        <p:nvPicPr>
          <p:cNvPr id="4" name="Imagen 3" descr="NYR_iters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4" y="2708920"/>
            <a:ext cx="6143992" cy="3419996"/>
          </a:xfrm>
          <a:prstGeom prst="rect">
            <a:avLst/>
          </a:prstGeom>
        </p:spPr>
      </p:pic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id="{C8BE70A0-B92C-EF4A-9BCE-1B92AD6FEF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63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50708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BFS: Collaborative Implementation (I)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112568"/>
          </a:xfrm>
        </p:spPr>
        <p:txBody>
          <a:bodyPr>
            <a:normAutofit/>
          </a:bodyPr>
          <a:lstStyle/>
          <a:p>
            <a:r>
              <a:rPr lang="en-US" dirty="0"/>
              <a:t>Choose CPU or GPU depending on frontier</a:t>
            </a:r>
          </a:p>
          <a:p>
            <a:endParaRPr lang="en-US" sz="2400" dirty="0"/>
          </a:p>
          <a:p>
            <a:endParaRPr lang="en-US" dirty="0"/>
          </a:p>
          <a:p>
            <a:endParaRPr lang="en-US" sz="2400" dirty="0"/>
          </a:p>
          <a:p>
            <a:endParaRPr lang="en-US" dirty="0"/>
          </a:p>
          <a:p>
            <a:endParaRPr lang="en-US" sz="2400" dirty="0"/>
          </a:p>
          <a:p>
            <a:endParaRPr lang="en-US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dirty="0"/>
              <a:t>CPU threads or GPU kernel keep running while the condition is satisfied</a:t>
            </a:r>
            <a:endParaRPr lang="en-US" sz="2400" dirty="0"/>
          </a:p>
        </p:txBody>
      </p:sp>
      <p:sp>
        <p:nvSpPr>
          <p:cNvPr id="5" name="CuadroTexto 4"/>
          <p:cNvSpPr txBox="1"/>
          <p:nvPr/>
        </p:nvSpPr>
        <p:spPr>
          <a:xfrm>
            <a:off x="688996" y="1687448"/>
            <a:ext cx="7771436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// Host code</a:t>
            </a: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while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urier"/>
                <a:cs typeface="Courier"/>
              </a:rPr>
              <a:t>frontier_size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!=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0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){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latin typeface="Courier"/>
                <a:cs typeface="Courier"/>
              </a:rPr>
              <a:t>    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400" dirty="0">
                <a:latin typeface="Courier"/>
                <a:cs typeface="Courier"/>
              </a:rPr>
              <a:t>(</a:t>
            </a:r>
            <a:r>
              <a:rPr lang="en-US" sz="1400" dirty="0" err="1">
                <a:latin typeface="Courier"/>
                <a:cs typeface="Courier"/>
              </a:rPr>
              <a:t>frontier_size</a:t>
            </a:r>
            <a:r>
              <a:rPr lang="en-US" sz="1400" dirty="0">
                <a:latin typeface="Courier"/>
                <a:cs typeface="Courier"/>
              </a:rPr>
              <a:t> &lt;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LIMIT</a:t>
            </a:r>
            <a:r>
              <a:rPr lang="en-US" sz="1400" dirty="0">
                <a:latin typeface="Courier"/>
                <a:cs typeface="Courier"/>
              </a:rPr>
              <a:t>){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        // Launch CPU threads</a:t>
            </a:r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    </a:t>
            </a:r>
            <a:r>
              <a:rPr lang="en-US" sz="1400" dirty="0">
                <a:solidFill>
                  <a:srgbClr val="CC9900"/>
                </a:solidFill>
                <a:latin typeface="Courier"/>
                <a:cs typeface="Courier"/>
              </a:rPr>
              <a:t>else</a:t>
            </a:r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{</a:t>
            </a:r>
          </a:p>
          <a:p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9DC3E6"/>
                </a:solidFill>
                <a:latin typeface="Courier"/>
                <a:cs typeface="Courier"/>
              </a:rPr>
              <a:t>         // Launch GPU kernel</a:t>
            </a:r>
            <a:endParaRPr lang="en-US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    }</a:t>
            </a:r>
          </a:p>
          <a:p>
            <a:r>
              <a:rPr lang="en-US" sz="1400" dirty="0">
                <a:solidFill>
                  <a:srgbClr val="000000"/>
                </a:solidFill>
                <a:latin typeface="Courier"/>
                <a:cs typeface="Courier"/>
              </a:rPr>
              <a:t> }</a:t>
            </a:r>
          </a:p>
        </p:txBody>
      </p:sp>
      <p:sp>
        <p:nvSpPr>
          <p:cNvPr id="7" name="Marcador de número de diapositiva 3">
            <a:extLst>
              <a:ext uri="{FF2B5EF4-FFF2-40B4-BE49-F238E27FC236}">
                <a16:creationId xmlns:a16="http://schemas.microsoft.com/office/drawing/2014/main" id="{2EF6440F-5478-0A4E-8A3A-62C4C39F44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64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86774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>
          <a:xfrm>
            <a:off x="215008" y="44624"/>
            <a:ext cx="8928992" cy="792088"/>
          </a:xfrm>
        </p:spPr>
        <p:txBody>
          <a:bodyPr>
            <a:normAutofit/>
          </a:bodyPr>
          <a:lstStyle/>
          <a:p>
            <a:r>
              <a:rPr lang="en-US" dirty="0"/>
              <a:t>BFS: Collaborative Implementation (II)</a:t>
            </a:r>
            <a:endParaRPr lang="es-ES_tradnl" dirty="0"/>
          </a:p>
        </p:txBody>
      </p:sp>
      <p:sp>
        <p:nvSpPr>
          <p:cNvPr id="11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Experimental results</a:t>
            </a:r>
          </a:p>
          <a:p>
            <a:pPr lvl="1"/>
            <a:r>
              <a:rPr lang="en-US" sz="2000" dirty="0"/>
              <a:t>NVIDIA Jetson TX1 (4 ARMv8 CPU cores + 2 GPU cores)</a:t>
            </a:r>
          </a:p>
          <a:p>
            <a:pPr marL="344487" lvl="1" indent="0">
              <a:buNone/>
            </a:pPr>
            <a:endParaRPr lang="en-US" sz="1600" dirty="0"/>
          </a:p>
        </p:txBody>
      </p:sp>
      <p:pic>
        <p:nvPicPr>
          <p:cNvPr id="13" name="Imagen 12" descr="Results_BFSSP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00" y="2041748"/>
            <a:ext cx="6502400" cy="3619500"/>
          </a:xfrm>
          <a:prstGeom prst="rect">
            <a:avLst/>
          </a:prstGeom>
        </p:spPr>
      </p:pic>
      <p:grpSp>
        <p:nvGrpSpPr>
          <p:cNvPr id="17" name="Agrupar 16"/>
          <p:cNvGrpSpPr/>
          <p:nvPr/>
        </p:nvGrpSpPr>
        <p:grpSpPr>
          <a:xfrm>
            <a:off x="3059832" y="4129335"/>
            <a:ext cx="648072" cy="330443"/>
            <a:chOff x="3059832" y="4129335"/>
            <a:chExt cx="648072" cy="330443"/>
          </a:xfrm>
        </p:grpSpPr>
        <p:sp>
          <p:nvSpPr>
            <p:cNvPr id="15" name="Abrir llave 14"/>
            <p:cNvSpPr/>
            <p:nvPr/>
          </p:nvSpPr>
          <p:spPr>
            <a:xfrm>
              <a:off x="3347864" y="4365104"/>
              <a:ext cx="360040" cy="94674"/>
            </a:xfrm>
            <a:prstGeom prst="leftBrace">
              <a:avLst/>
            </a:prstGeom>
            <a:ln>
              <a:solidFill>
                <a:schemeClr val="accent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3059832" y="4129335"/>
              <a:ext cx="5440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15%</a:t>
              </a:r>
            </a:p>
          </p:txBody>
        </p:sp>
      </p:grp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4FC9DF19-C47B-A549-A2F9-52F2F65642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65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03611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6EFC1E-40D3-8B48-BF55-90304E67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1" r="7795"/>
          <a:stretch/>
        </p:blipFill>
        <p:spPr>
          <a:xfrm>
            <a:off x="5849415" y="2355206"/>
            <a:ext cx="3115073" cy="367240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Third Edition, 2017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12 - Parallel patterns: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graph search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20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 and El Hajj,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Fourth Edition, 2022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15 - Graph traversal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67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ECA4F-0857-4944-8DAA-C32FBBBB3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503" y="2423490"/>
            <a:ext cx="2894697" cy="35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35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19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Parallel Patterns: Graph Search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009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Computation: Iteration 2</a:t>
            </a:r>
          </a:p>
        </p:txBody>
      </p:sp>
      <p:sp>
        <p:nvSpPr>
          <p:cNvPr id="573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threads move to the next section of the input</a:t>
            </a:r>
          </a:p>
          <a:p>
            <a:pPr lvl="1"/>
            <a:r>
              <a:rPr lang="en-US" dirty="0"/>
              <a:t>Each thread moves to element </a:t>
            </a:r>
            <a:r>
              <a:rPr lang="en-US" dirty="0" err="1">
                <a:solidFill>
                  <a:srgbClr val="7030A0"/>
                </a:solidFill>
              </a:rPr>
              <a:t>threadID</a:t>
            </a:r>
            <a:r>
              <a:rPr lang="en-US" dirty="0">
                <a:solidFill>
                  <a:srgbClr val="7030A0"/>
                </a:solidFill>
              </a:rPr>
              <a:t> + #threads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9471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191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912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632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4353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074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794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515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235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7956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6677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5397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118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883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000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280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1559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52838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5162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6441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07721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26029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38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937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344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636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733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75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14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2522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923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49915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622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87308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242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4701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9481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9486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1482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6879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6016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74272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65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1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46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058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27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86450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208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74" name="Rectangle 73"/>
          <p:cNvSpPr/>
          <p:nvPr/>
        </p:nvSpPr>
        <p:spPr>
          <a:xfrm>
            <a:off x="6589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9596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35084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7200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0914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472488" y="5928320"/>
            <a:ext cx="642046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V …</a:t>
            </a:r>
          </a:p>
        </p:txBody>
      </p:sp>
      <p:cxnSp>
        <p:nvCxnSpPr>
          <p:cNvPr id="88" name="Straight Arrow Connector 87"/>
          <p:cNvCxnSpPr>
            <a:cxnSpLocks/>
            <a:stCxn id="98" idx="4"/>
            <a:endCxn id="47" idx="0"/>
          </p:cNvCxnSpPr>
          <p:nvPr/>
        </p:nvCxnSpPr>
        <p:spPr>
          <a:xfrm flipH="1">
            <a:off x="1567872" y="4030660"/>
            <a:ext cx="197497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cxnSpLocks/>
            <a:stCxn id="102" idx="4"/>
            <a:endCxn id="65" idx="0"/>
          </p:cNvCxnSpPr>
          <p:nvPr/>
        </p:nvCxnSpPr>
        <p:spPr>
          <a:xfrm>
            <a:off x="1543473" y="4030660"/>
            <a:ext cx="3389751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3" idx="4"/>
            <a:endCxn id="113" idx="0"/>
          </p:cNvCxnSpPr>
          <p:nvPr/>
        </p:nvCxnSpPr>
        <p:spPr>
          <a:xfrm>
            <a:off x="5542221" y="4030660"/>
            <a:ext cx="275635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cxnSpLocks/>
            <a:stCxn id="4" idx="4"/>
            <a:endCxn id="65" idx="0"/>
          </p:cNvCxnSpPr>
          <p:nvPr/>
        </p:nvCxnSpPr>
        <p:spPr>
          <a:xfrm flipH="1">
            <a:off x="4933224" y="4030660"/>
            <a:ext cx="2608370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D7511976-D918-524E-AECD-733558469C0A}"/>
              </a:ext>
            </a:extLst>
          </p:cNvPr>
          <p:cNvGrpSpPr/>
          <p:nvPr/>
        </p:nvGrpSpPr>
        <p:grpSpPr>
          <a:xfrm>
            <a:off x="676177" y="3270644"/>
            <a:ext cx="7732713" cy="760016"/>
            <a:chOff x="583703" y="3742519"/>
            <a:chExt cx="7732713" cy="7600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FB5F83-166A-1E4D-8B98-E989409EDF69}"/>
                </a:ext>
              </a:extLst>
            </p:cNvPr>
            <p:cNvGrpSpPr/>
            <p:nvPr/>
          </p:nvGrpSpPr>
          <p:grpSpPr>
            <a:xfrm>
              <a:off x="6581824" y="3742519"/>
              <a:ext cx="1734592" cy="760016"/>
              <a:chOff x="1835696" y="2276872"/>
              <a:chExt cx="1734592" cy="760016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0A59351-AA81-B140-A9F8-A8229C410D00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3</a:t>
                </a:r>
              </a:p>
            </p:txBody>
          </p:sp>
          <p:sp>
            <p:nvSpPr>
              <p:cNvPr id="91" name="Freeform 124">
                <a:extLst>
                  <a:ext uri="{FF2B5EF4-FFF2-40B4-BE49-F238E27FC236}">
                    <a16:creationId xmlns:a16="http://schemas.microsoft.com/office/drawing/2014/main" id="{75E7FEE7-8A30-9E47-BCE4-06B9E72CF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D34E672-6FA0-C64F-A1E8-69FEB2DE112E}"/>
                </a:ext>
              </a:extLst>
            </p:cNvPr>
            <p:cNvGrpSpPr/>
            <p:nvPr/>
          </p:nvGrpSpPr>
          <p:grpSpPr>
            <a:xfrm>
              <a:off x="4582451" y="3742519"/>
              <a:ext cx="1734592" cy="760016"/>
              <a:chOff x="1835696" y="2276872"/>
              <a:chExt cx="1734592" cy="760016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3C1593F-1A87-7947-9BE3-1819442E523E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2</a:t>
                </a: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EE1AFDF-380A-8043-90FC-C9B74822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B8077BE-9A8F-FA48-86A1-04A2CFF9349B}"/>
                </a:ext>
              </a:extLst>
            </p:cNvPr>
            <p:cNvGrpSpPr/>
            <p:nvPr/>
          </p:nvGrpSpPr>
          <p:grpSpPr>
            <a:xfrm>
              <a:off x="2583077" y="3742519"/>
              <a:ext cx="1734592" cy="760016"/>
              <a:chOff x="1835696" y="2276872"/>
              <a:chExt cx="1734592" cy="760016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37BE266-B361-E14D-BCBF-BAE32D546B69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1</a:t>
                </a:r>
              </a:p>
            </p:txBody>
          </p:sp>
          <p:sp>
            <p:nvSpPr>
              <p:cNvPr id="99" name="Freeform 124">
                <a:extLst>
                  <a:ext uri="{FF2B5EF4-FFF2-40B4-BE49-F238E27FC236}">
                    <a16:creationId xmlns:a16="http://schemas.microsoft.com/office/drawing/2014/main" id="{FD4C22E3-311D-A44B-BCC4-0C1674DE2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DCE6598-25B2-3C4C-9110-43B25BA3C6D5}"/>
                </a:ext>
              </a:extLst>
            </p:cNvPr>
            <p:cNvGrpSpPr/>
            <p:nvPr/>
          </p:nvGrpSpPr>
          <p:grpSpPr>
            <a:xfrm>
              <a:off x="583703" y="3742519"/>
              <a:ext cx="1734592" cy="760016"/>
              <a:chOff x="1835696" y="2276872"/>
              <a:chExt cx="1734592" cy="76001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D70190-551E-AA45-9ACE-ABD9BD781651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0</a:t>
                </a:r>
              </a:p>
            </p:txBody>
          </p:sp>
          <p:sp>
            <p:nvSpPr>
              <p:cNvPr id="103" name="Freeform 124">
                <a:extLst>
                  <a:ext uri="{FF2B5EF4-FFF2-40B4-BE49-F238E27FC236}">
                    <a16:creationId xmlns:a16="http://schemas.microsoft.com/office/drawing/2014/main" id="{67D3C365-A2BA-CF42-A74C-8D03EFD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</p:grpSp>
      <p:cxnSp>
        <p:nvCxnSpPr>
          <p:cNvPr id="86" name="Straight Arrow Connector 85"/>
          <p:cNvCxnSpPr>
            <a:cxnSpLocks/>
            <a:stCxn id="13" idx="2"/>
            <a:endCxn id="98" idx="0"/>
          </p:cNvCxnSpPr>
          <p:nvPr/>
        </p:nvCxnSpPr>
        <p:spPr>
          <a:xfrm>
            <a:off x="2234034" y="2565013"/>
            <a:ext cx="1308813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cxnSpLocks/>
            <a:stCxn id="14" idx="2"/>
            <a:endCxn id="93" idx="0"/>
          </p:cNvCxnSpPr>
          <p:nvPr/>
        </p:nvCxnSpPr>
        <p:spPr>
          <a:xfrm>
            <a:off x="2621240" y="2565013"/>
            <a:ext cx="292098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  <a:stCxn id="15" idx="2"/>
            <a:endCxn id="4" idx="0"/>
          </p:cNvCxnSpPr>
          <p:nvPr/>
        </p:nvCxnSpPr>
        <p:spPr>
          <a:xfrm>
            <a:off x="3008446" y="2565013"/>
            <a:ext cx="4533148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8F50D30-2541-FD46-92CB-E9ACF4CC8DCC}"/>
              </a:ext>
            </a:extLst>
          </p:cNvPr>
          <p:cNvSpPr/>
          <p:nvPr/>
        </p:nvSpPr>
        <p:spPr>
          <a:xfrm>
            <a:off x="2460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_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447F13-524E-0643-834D-C9578342F743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90" name="Straight Arrow Connector 89"/>
          <p:cNvCxnSpPr>
            <a:cxnSpLocks/>
            <a:stCxn id="12" idx="2"/>
            <a:endCxn id="102" idx="0"/>
          </p:cNvCxnSpPr>
          <p:nvPr/>
        </p:nvCxnSpPr>
        <p:spPr>
          <a:xfrm flipH="1">
            <a:off x="1543473" y="2565013"/>
            <a:ext cx="303355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21138F7-D979-084E-927D-28567C49316D}"/>
              </a:ext>
            </a:extLst>
          </p:cNvPr>
          <p:cNvSpPr/>
          <p:nvPr/>
        </p:nvSpPr>
        <p:spPr>
          <a:xfrm>
            <a:off x="623843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4DB569F-0669-2940-8C19-FEC926027CB2}"/>
              </a:ext>
            </a:extLst>
          </p:cNvPr>
          <p:cNvSpPr/>
          <p:nvPr/>
        </p:nvSpPr>
        <p:spPr>
          <a:xfrm>
            <a:off x="661236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EDCDA46-2598-EB4E-8DCB-AB1223A4835F}"/>
              </a:ext>
            </a:extLst>
          </p:cNvPr>
          <p:cNvSpPr/>
          <p:nvPr/>
        </p:nvSpPr>
        <p:spPr>
          <a:xfrm>
            <a:off x="698629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D32A0C-D0F4-3141-8F7A-F19F88169B06}"/>
              </a:ext>
            </a:extLst>
          </p:cNvPr>
          <p:cNvSpPr/>
          <p:nvPr/>
        </p:nvSpPr>
        <p:spPr>
          <a:xfrm>
            <a:off x="736022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26B8D81-411C-464B-B99F-F976ED64329E}"/>
              </a:ext>
            </a:extLst>
          </p:cNvPr>
          <p:cNvSpPr/>
          <p:nvPr/>
        </p:nvSpPr>
        <p:spPr>
          <a:xfrm>
            <a:off x="77341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FA6D971-3BDD-E84D-A94B-EC46612ABA87}"/>
              </a:ext>
            </a:extLst>
          </p:cNvPr>
          <p:cNvSpPr/>
          <p:nvPr/>
        </p:nvSpPr>
        <p:spPr>
          <a:xfrm>
            <a:off x="810807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78BBBC-FB74-AC45-9F0C-1E5D899677D1}"/>
              </a:ext>
            </a:extLst>
          </p:cNvPr>
          <p:cNvSpPr/>
          <p:nvPr/>
        </p:nvSpPr>
        <p:spPr>
          <a:xfrm>
            <a:off x="8482013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E6EB0B-A25E-1546-8942-EBD3250B405D}"/>
              </a:ext>
            </a:extLst>
          </p:cNvPr>
          <p:cNvSpPr txBox="1"/>
          <p:nvPr/>
        </p:nvSpPr>
        <p:spPr>
          <a:xfrm>
            <a:off x="2163649" y="4479503"/>
            <a:ext cx="481670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CH" sz="2400" dirty="0"/>
              <a:t>We need to use </a:t>
            </a:r>
            <a:r>
              <a:rPr lang="en-CH" sz="2400" dirty="0">
                <a:solidFill>
                  <a:srgbClr val="C00000"/>
                </a:solidFill>
              </a:rPr>
              <a:t>atomic operations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5289099E-8870-0D4A-A22B-4E61F05B79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798CD8-A4F5-1843-8940-B5442BD7CAAC}"/>
              </a:ext>
            </a:extLst>
          </p:cNvPr>
          <p:cNvSpPr/>
          <p:nvPr/>
        </p:nvSpPr>
        <p:spPr>
          <a:xfrm>
            <a:off x="13759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A5F8FA6-54B9-2E47-8C20-DCA998D11A97}"/>
              </a:ext>
            </a:extLst>
          </p:cNvPr>
          <p:cNvSpPr/>
          <p:nvPr/>
        </p:nvSpPr>
        <p:spPr>
          <a:xfrm>
            <a:off x="474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3F132FB-A305-D34F-82B2-46EF8ACB0D07}"/>
              </a:ext>
            </a:extLst>
          </p:cNvPr>
          <p:cNvSpPr/>
          <p:nvPr/>
        </p:nvSpPr>
        <p:spPr>
          <a:xfrm>
            <a:off x="810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524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Privatization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Per-block sub-histograms in shared memory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Threads use atomic operations in shared memory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</p:spTree>
    <p:extLst>
      <p:ext uri="{BB962C8B-B14F-4D97-AF65-F5344CB8AC3E}">
        <p14:creationId xmlns:p14="http://schemas.microsoft.com/office/powerpoint/2010/main" val="2036003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Convolution </a:t>
            </a:r>
            <a:r>
              <a:rPr lang="en-US" dirty="0"/>
              <a:t>is a widely-used operation in signal processing, image processing, video processing, and computer vision</a:t>
            </a:r>
          </a:p>
          <a:p>
            <a:endParaRPr lang="en-US" dirty="0"/>
          </a:p>
          <a:p>
            <a:r>
              <a:rPr lang="en-US" dirty="0"/>
              <a:t>Convolution applies a </a:t>
            </a:r>
            <a:r>
              <a:rPr lang="en-US" dirty="0">
                <a:solidFill>
                  <a:srgbClr val="0070C0"/>
                </a:solidFill>
              </a:rPr>
              <a:t>filter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mask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kernel*</a:t>
            </a:r>
            <a:r>
              <a:rPr lang="en-US" dirty="0"/>
              <a:t> on each element of the input (e.g., a signal, an image, a frame) to obtain a new value, which is a </a:t>
            </a:r>
            <a:r>
              <a:rPr lang="en-US" dirty="0">
                <a:solidFill>
                  <a:srgbClr val="00B050"/>
                </a:solidFill>
              </a:rPr>
              <a:t>weighted sum of a set of neighboring input elements</a:t>
            </a:r>
          </a:p>
          <a:p>
            <a:pPr lvl="1"/>
            <a:r>
              <a:rPr lang="en-US" dirty="0"/>
              <a:t>Smoothing, sharpening, or blurring an image</a:t>
            </a:r>
          </a:p>
          <a:p>
            <a:pPr lvl="1"/>
            <a:r>
              <a:rPr lang="en-US" dirty="0"/>
              <a:t>Finding edges in an image</a:t>
            </a:r>
          </a:p>
          <a:p>
            <a:pPr lvl="1"/>
            <a:r>
              <a:rPr lang="en-US" dirty="0"/>
              <a:t>Removing noise, etc.</a:t>
            </a:r>
          </a:p>
          <a:p>
            <a:endParaRPr lang="en-US" dirty="0"/>
          </a:p>
          <a:p>
            <a:r>
              <a:rPr lang="en-US" dirty="0"/>
              <a:t>Applications in machine learning and artificial intelligence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Convolutional Neural Networks</a:t>
            </a:r>
            <a:r>
              <a:rPr lang="en-US" dirty="0"/>
              <a:t> (CNN or </a:t>
            </a:r>
            <a:r>
              <a:rPr lang="en-US" dirty="0" err="1"/>
              <a:t>ConvNets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E29689-3D95-1949-A69B-D66D15E08CBF}"/>
              </a:ext>
            </a:extLst>
          </p:cNvPr>
          <p:cNvSpPr txBox="1"/>
          <p:nvPr/>
        </p:nvSpPr>
        <p:spPr>
          <a:xfrm>
            <a:off x="192954" y="6407750"/>
            <a:ext cx="86275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 The term “kernel” may create confusion in the context of GPUs (recall a CUDA/GPU kernel is a function executed by a GPU)</a:t>
            </a:r>
          </a:p>
        </p:txBody>
      </p:sp>
    </p:spTree>
    <p:extLst>
      <p:ext uri="{BB962C8B-B14F-4D97-AF65-F5344CB8AC3E}">
        <p14:creationId xmlns:p14="http://schemas.microsoft.com/office/powerpoint/2010/main" val="996778822"/>
      </p:ext>
    </p:extLst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5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4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2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Office 테마">
  <a:themeElements>
    <a:clrScheme name="기본">
      <a:dk1>
        <a:sysClr val="windowText" lastClr="000000"/>
      </a:dk1>
      <a:lt1>
        <a:sysClr val="window" lastClr="FFFFFF"/>
      </a:lt1>
      <a:dk2>
        <a:srgbClr val="1B6AA3"/>
      </a:dk2>
      <a:lt2>
        <a:srgbClr val="FFFFFF"/>
      </a:lt2>
      <a:accent1>
        <a:srgbClr val="5DA5DA"/>
      </a:accent1>
      <a:accent2>
        <a:srgbClr val="FAA43A"/>
      </a:accent2>
      <a:accent3>
        <a:srgbClr val="60BD68"/>
      </a:accent3>
      <a:accent4>
        <a:srgbClr val="F17CB0"/>
      </a:accent4>
      <a:accent5>
        <a:srgbClr val="B2912F"/>
      </a:accent5>
      <a:accent6>
        <a:srgbClr val="307D99"/>
      </a:accent6>
      <a:hlink>
        <a:srgbClr val="0563C1"/>
      </a:hlink>
      <a:folHlink>
        <a:srgbClr val="954F72"/>
      </a:folHlink>
    </a:clrScheme>
    <a:fontScheme name="Calibri - 나눔고딕">
      <a:majorFont>
        <a:latin typeface="Calibri"/>
        <a:ea typeface="나눔고딕"/>
        <a:cs typeface=""/>
      </a:majorFont>
      <a:minorFont>
        <a:latin typeface="Calibri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3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5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Office Theme">
  <a:themeElements>
    <a:clrScheme name="Custom 7">
      <a:dk1>
        <a:srgbClr val="990000"/>
      </a:dk1>
      <a:lt1>
        <a:srgbClr val="FFFFFF"/>
      </a:lt1>
      <a:dk2>
        <a:srgbClr val="FFFFFF"/>
      </a:dk2>
      <a:lt2>
        <a:srgbClr val="FFFFFF"/>
      </a:lt2>
      <a:accent1>
        <a:srgbClr val="606060"/>
      </a:accent1>
      <a:accent2>
        <a:srgbClr val="A9A9A9"/>
      </a:accent2>
      <a:accent3>
        <a:srgbClr val="CCCCCC"/>
      </a:accent3>
      <a:accent4>
        <a:srgbClr val="990000"/>
      </a:accent4>
      <a:accent5>
        <a:srgbClr val="000000"/>
      </a:accent5>
      <a:accent6>
        <a:srgbClr val="969696"/>
      </a:accent6>
      <a:hlink>
        <a:srgbClr val="990000"/>
      </a:hlink>
      <a:folHlink>
        <a:srgbClr val="AEAE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182628</TotalTime>
  <Words>4323</Words>
  <Application>Microsoft Macintosh PowerPoint</Application>
  <PresentationFormat>On-screen Show (4:3)</PresentationFormat>
  <Paragraphs>1559</Paragraphs>
  <Slides>68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29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68</vt:i4>
      </vt:variant>
    </vt:vector>
  </HeadingPairs>
  <TitlesOfParts>
    <vt:vector size="109" baseType="lpstr">
      <vt:lpstr>Arial</vt:lpstr>
      <vt:lpstr>Calibri</vt:lpstr>
      <vt:lpstr>Cambria</vt:lpstr>
      <vt:lpstr>Courier</vt:lpstr>
      <vt:lpstr>Garamond</vt:lpstr>
      <vt:lpstr>Palatino</vt:lpstr>
      <vt:lpstr>Segoe UI</vt:lpstr>
      <vt:lpstr>Tahoma</vt:lpstr>
      <vt:lpstr>Times New Roman</vt:lpstr>
      <vt:lpstr>Wingdings</vt:lpstr>
      <vt:lpstr>Edge</vt:lpstr>
      <vt:lpstr>1_Edge</vt:lpstr>
      <vt:lpstr>3_Edge</vt:lpstr>
      <vt:lpstr>4_Edge</vt:lpstr>
      <vt:lpstr>6_Edge</vt:lpstr>
      <vt:lpstr>8_Edge</vt:lpstr>
      <vt:lpstr>2_Office Theme</vt:lpstr>
      <vt:lpstr>9_Edge</vt:lpstr>
      <vt:lpstr>17_Edge</vt:lpstr>
      <vt:lpstr>13_Edge</vt:lpstr>
      <vt:lpstr>23_Edge</vt:lpstr>
      <vt:lpstr>35_Edge</vt:lpstr>
      <vt:lpstr>39_Edge</vt:lpstr>
      <vt:lpstr>49_Edge</vt:lpstr>
      <vt:lpstr>56_Edge</vt:lpstr>
      <vt:lpstr>57_Edge</vt:lpstr>
      <vt:lpstr>58_Edge</vt:lpstr>
      <vt:lpstr>59_Edge</vt:lpstr>
      <vt:lpstr>64_Edge</vt:lpstr>
      <vt:lpstr>85_Edge</vt:lpstr>
      <vt:lpstr>90_Edge</vt:lpstr>
      <vt:lpstr>91_Edge</vt:lpstr>
      <vt:lpstr>1_Metropolitan_bullet</vt:lpstr>
      <vt:lpstr>98_Edge</vt:lpstr>
      <vt:lpstr>1_Office 테마</vt:lpstr>
      <vt:lpstr>136_Edge</vt:lpstr>
      <vt:lpstr>148_Edge</vt:lpstr>
      <vt:lpstr>151_Edge</vt:lpstr>
      <vt:lpstr>152_Edge</vt:lpstr>
      <vt:lpstr>Equation</vt:lpstr>
      <vt:lpstr>Visio</vt:lpstr>
      <vt:lpstr>P&amp;S Heterogeneous Systems  Parallel Patterns: Graph Search</vt:lpstr>
      <vt:lpstr>Parallel Patterns</vt:lpstr>
      <vt:lpstr>Reduction Operation</vt:lpstr>
      <vt:lpstr>Divergence-Free Mapping (I)</vt:lpstr>
      <vt:lpstr>Divergence-Free Mapping (II)</vt:lpstr>
      <vt:lpstr>Histogram Computation</vt:lpstr>
      <vt:lpstr>Parallel Histogram Computation: Iteration 2</vt:lpstr>
      <vt:lpstr>Histogram Privatization</vt:lpstr>
      <vt:lpstr>Convolution Applications</vt:lpstr>
      <vt:lpstr>1D Convolution Example</vt:lpstr>
      <vt:lpstr>Another Example of 2D Convolution</vt:lpstr>
      <vt:lpstr>Implementing a Convolutional Layer  with Matrix Multiplication</vt:lpstr>
      <vt:lpstr>Prefix Sum (Scan)</vt:lpstr>
      <vt:lpstr>Hierarchical (Inclusive) Scan</vt:lpstr>
      <vt:lpstr>Kogge-Stone Parallel (Inclusive) Scan</vt:lpstr>
      <vt:lpstr>Sparse Matrices</vt:lpstr>
      <vt:lpstr>SpMV/CSR</vt:lpstr>
      <vt:lpstr>Graph Search</vt:lpstr>
      <vt:lpstr>Dynamic Data Extraction</vt:lpstr>
      <vt:lpstr>Main Challenges of Dynamic Data Extraction</vt:lpstr>
      <vt:lpstr>Graph and Sparse Matrix are Closely Related</vt:lpstr>
      <vt:lpstr>Recall: Sparse Matrices are Widespread Today </vt:lpstr>
      <vt:lpstr>Recall: Compressed Sparse Row (CSR)</vt:lpstr>
      <vt:lpstr>(Compressed) Edge Representation of a Graph</vt:lpstr>
      <vt:lpstr>Breadth-First Search (BFS)</vt:lpstr>
      <vt:lpstr>Breadth-First Search: Example </vt:lpstr>
      <vt:lpstr>Breadth-First Search – Initial Condition</vt:lpstr>
      <vt:lpstr>Breadth-First Search – 1 Hop</vt:lpstr>
      <vt:lpstr>Breadth-First Search – 2 Hops</vt:lpstr>
      <vt:lpstr>Breadth-First Search – 3 Hops</vt:lpstr>
      <vt:lpstr>Breadth-First Search – Node 2 as Source</vt:lpstr>
      <vt:lpstr>Breadth-First Search – Node 2 as Source</vt:lpstr>
      <vt:lpstr>BFS: Processing the Frontier (2nd Iteration)</vt:lpstr>
      <vt:lpstr>BFS Use Example in VLSI CAD</vt:lpstr>
      <vt:lpstr>Potential Pitfall of Parallel Algorithms </vt:lpstr>
      <vt:lpstr>Node-Oriented Parallelization</vt:lpstr>
      <vt:lpstr>Matrix-Based Parallelization</vt:lpstr>
      <vt:lpstr>Linear Algebraic Formulation</vt:lpstr>
      <vt:lpstr>Mapping Vertex Programs to SpMV</vt:lpstr>
      <vt:lpstr>Need a More General Technique</vt:lpstr>
      <vt:lpstr>An Initial Attempt</vt:lpstr>
      <vt:lpstr>Parallel Insert-Compact Queues</vt:lpstr>
      <vt:lpstr>(Output) Privatization</vt:lpstr>
      <vt:lpstr>Recall: Histogram Privatization</vt:lpstr>
      <vt:lpstr>Basic Ideas</vt:lpstr>
      <vt:lpstr>Two-level Hierarchy</vt:lpstr>
      <vt:lpstr>Hierarchical Queue Management</vt:lpstr>
      <vt:lpstr>Kernel Arrangement</vt:lpstr>
      <vt:lpstr>Hierarchical Kernel Arrangement</vt:lpstr>
      <vt:lpstr>Kernel Arrangement (I)</vt:lpstr>
      <vt:lpstr>Kernel Arrangement (II)</vt:lpstr>
      <vt:lpstr>Hierarchical Kernel Arrangement</vt:lpstr>
      <vt:lpstr>Persistent Threads and  Inter-Block Synchronization</vt:lpstr>
      <vt:lpstr>Persistent Thread Blocks</vt:lpstr>
      <vt:lpstr>Atomic-based Block Synchronization (I)</vt:lpstr>
      <vt:lpstr>Atomic-based Block Synchronization (II)</vt:lpstr>
      <vt:lpstr>Segmentation in Medical Image Analysis (I)</vt:lpstr>
      <vt:lpstr>Segmentation in Medical Image Analysis (II)</vt:lpstr>
      <vt:lpstr>Region Growing with Kernel Termination and Relaunch</vt:lpstr>
      <vt:lpstr>Region Growing with Inter-Block Synchronization</vt:lpstr>
      <vt:lpstr>Inter-Block Synchronization for Image Segmentation</vt:lpstr>
      <vt:lpstr>Collaborative Implementation</vt:lpstr>
      <vt:lpstr>BFS on CPU or GPU?</vt:lpstr>
      <vt:lpstr>BFS: Collaborative Implementation (I)</vt:lpstr>
      <vt:lpstr>BFS: Collaborative Implementation (II)</vt:lpstr>
      <vt:lpstr>Recommended Readings (I)</vt:lpstr>
      <vt:lpstr>Recommended Readings (II)</vt:lpstr>
      <vt:lpstr>P&amp;S Heterogeneous Systems  Parallel Patterns: Graph Search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Gomez Luna  Juan</cp:lastModifiedBy>
  <cp:revision>3498</cp:revision>
  <cp:lastPrinted>2021-11-11T11:38:37Z</cp:lastPrinted>
  <dcterms:created xsi:type="dcterms:W3CDTF">2010-10-08T20:41:54Z</dcterms:created>
  <dcterms:modified xsi:type="dcterms:W3CDTF">2022-12-16T07:56:41Z</dcterms:modified>
</cp:coreProperties>
</file>